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91" r:id="rId3"/>
    <p:sldId id="257" r:id="rId4"/>
    <p:sldId id="258" r:id="rId5"/>
    <p:sldId id="259" r:id="rId6"/>
    <p:sldId id="262" r:id="rId7"/>
    <p:sldId id="260" r:id="rId8"/>
    <p:sldId id="261" r:id="rId9"/>
    <p:sldId id="263" r:id="rId10"/>
    <p:sldId id="266" r:id="rId11"/>
    <p:sldId id="265" r:id="rId12"/>
    <p:sldId id="292" r:id="rId13"/>
    <p:sldId id="274" r:id="rId14"/>
    <p:sldId id="275" r:id="rId15"/>
    <p:sldId id="276" r:id="rId16"/>
    <p:sldId id="277" r:id="rId17"/>
    <p:sldId id="300" r:id="rId18"/>
    <p:sldId id="301" r:id="rId19"/>
    <p:sldId id="278" r:id="rId20"/>
    <p:sldId id="290" r:id="rId21"/>
    <p:sldId id="287" r:id="rId22"/>
    <p:sldId id="294" r:id="rId23"/>
    <p:sldId id="279" r:id="rId24"/>
    <p:sldId id="280" r:id="rId25"/>
    <p:sldId id="283" r:id="rId26"/>
    <p:sldId id="295" r:id="rId27"/>
    <p:sldId id="297" r:id="rId28"/>
    <p:sldId id="298" r:id="rId2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1544BD-C868-4116-BDE5-8FAFFF461C32}" v="14" dt="2025-02-20T16:55:48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9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EZ QUEZADA, DAVID" userId="da407fc3-c096-473e-aadd-5068028b2892" providerId="ADAL" clId="{F21544BD-C868-4116-BDE5-8FAFFF461C32}"/>
    <pc:docChg chg="undo custSel addSld delSld modSld">
      <pc:chgData name="FERNANDEZ QUEZADA, DAVID" userId="da407fc3-c096-473e-aadd-5068028b2892" providerId="ADAL" clId="{F21544BD-C868-4116-BDE5-8FAFFF461C32}" dt="2025-02-20T16:55:48.449" v="33" actId="14100"/>
      <pc:docMkLst>
        <pc:docMk/>
      </pc:docMkLst>
      <pc:sldChg chg="del">
        <pc:chgData name="FERNANDEZ QUEZADA, DAVID" userId="da407fc3-c096-473e-aadd-5068028b2892" providerId="ADAL" clId="{F21544BD-C868-4116-BDE5-8FAFFF461C32}" dt="2025-02-20T16:51:10.542" v="21" actId="47"/>
        <pc:sldMkLst>
          <pc:docMk/>
          <pc:sldMk cId="327446116" sldId="264"/>
        </pc:sldMkLst>
      </pc:sldChg>
      <pc:sldChg chg="delSp modSp mod">
        <pc:chgData name="FERNANDEZ QUEZADA, DAVID" userId="da407fc3-c096-473e-aadd-5068028b2892" providerId="ADAL" clId="{F21544BD-C868-4116-BDE5-8FAFFF461C32}" dt="2025-02-20T16:48:06.186" v="4" actId="122"/>
        <pc:sldMkLst>
          <pc:docMk/>
          <pc:sldMk cId="1031710597" sldId="274"/>
        </pc:sldMkLst>
        <pc:spChg chg="mod">
          <ac:chgData name="FERNANDEZ QUEZADA, DAVID" userId="da407fc3-c096-473e-aadd-5068028b2892" providerId="ADAL" clId="{F21544BD-C868-4116-BDE5-8FAFFF461C32}" dt="2025-02-20T16:48:06.186" v="4" actId="122"/>
          <ac:spMkLst>
            <pc:docMk/>
            <pc:sldMk cId="1031710597" sldId="274"/>
            <ac:spMk id="3" creationId="{7A733D7C-A4C9-479E-B713-A6B3B257BE46}"/>
          </ac:spMkLst>
        </pc:spChg>
        <pc:picChg chg="del">
          <ac:chgData name="FERNANDEZ QUEZADA, DAVID" userId="da407fc3-c096-473e-aadd-5068028b2892" providerId="ADAL" clId="{F21544BD-C868-4116-BDE5-8FAFFF461C32}" dt="2025-02-20T16:47:09.706" v="0" actId="478"/>
          <ac:picMkLst>
            <pc:docMk/>
            <pc:sldMk cId="1031710597" sldId="274"/>
            <ac:picMk id="2050" creationId="{1105335C-837B-9C47-C856-635681ABBF06}"/>
          </ac:picMkLst>
        </pc:picChg>
      </pc:sldChg>
      <pc:sldChg chg="addSp delSp modSp mod">
        <pc:chgData name="FERNANDEZ QUEZADA, DAVID" userId="da407fc3-c096-473e-aadd-5068028b2892" providerId="ADAL" clId="{F21544BD-C868-4116-BDE5-8FAFFF461C32}" dt="2025-02-20T16:55:48.449" v="33" actId="14100"/>
        <pc:sldMkLst>
          <pc:docMk/>
          <pc:sldMk cId="2912560838" sldId="287"/>
        </pc:sldMkLst>
        <pc:spChg chg="mod">
          <ac:chgData name="FERNANDEZ QUEZADA, DAVID" userId="da407fc3-c096-473e-aadd-5068028b2892" providerId="ADAL" clId="{F21544BD-C868-4116-BDE5-8FAFFF461C32}" dt="2025-02-20T16:55:44.762" v="31" actId="1076"/>
          <ac:spMkLst>
            <pc:docMk/>
            <pc:sldMk cId="2912560838" sldId="287"/>
            <ac:spMk id="2" creationId="{2971545B-152C-4152-A377-7ABAA4F0BA20}"/>
          </ac:spMkLst>
        </pc:spChg>
        <pc:spChg chg="del">
          <ac:chgData name="FERNANDEZ QUEZADA, DAVID" userId="da407fc3-c096-473e-aadd-5068028b2892" providerId="ADAL" clId="{F21544BD-C868-4116-BDE5-8FAFFF461C32}" dt="2025-02-20T16:51:25.864" v="22" actId="478"/>
          <ac:spMkLst>
            <pc:docMk/>
            <pc:sldMk cId="2912560838" sldId="287"/>
            <ac:spMk id="3" creationId="{5EA6F160-9346-4EA6-A517-B10A2BE8F28C}"/>
          </ac:spMkLst>
        </pc:spChg>
        <pc:spChg chg="add del mod">
          <ac:chgData name="FERNANDEZ QUEZADA, DAVID" userId="da407fc3-c096-473e-aadd-5068028b2892" providerId="ADAL" clId="{F21544BD-C868-4116-BDE5-8FAFFF461C32}" dt="2025-02-20T16:51:27.575" v="23" actId="478"/>
          <ac:spMkLst>
            <pc:docMk/>
            <pc:sldMk cId="2912560838" sldId="287"/>
            <ac:spMk id="5" creationId="{AD468B6A-2786-76BB-2D92-14B4E746B2FD}"/>
          </ac:spMkLst>
        </pc:spChg>
        <pc:picChg chg="add mod">
          <ac:chgData name="FERNANDEZ QUEZADA, DAVID" userId="da407fc3-c096-473e-aadd-5068028b2892" providerId="ADAL" clId="{F21544BD-C868-4116-BDE5-8FAFFF461C32}" dt="2025-02-20T16:55:48.449" v="33" actId="14100"/>
          <ac:picMkLst>
            <pc:docMk/>
            <pc:sldMk cId="2912560838" sldId="287"/>
            <ac:picMk id="3074" creationId="{640D3853-D3C7-D448-542A-3942AE9EBF3B}"/>
          </ac:picMkLst>
        </pc:picChg>
        <pc:picChg chg="del">
          <ac:chgData name="FERNANDEZ QUEZADA, DAVID" userId="da407fc3-c096-473e-aadd-5068028b2892" providerId="ADAL" clId="{F21544BD-C868-4116-BDE5-8FAFFF461C32}" dt="2025-02-20T16:51:28.356" v="24" actId="478"/>
          <ac:picMkLst>
            <pc:docMk/>
            <pc:sldMk cId="2912560838" sldId="287"/>
            <ac:picMk id="8194" creationId="{1D55DFAB-4255-4528-BAF2-83D15739C0CC}"/>
          </ac:picMkLst>
        </pc:picChg>
      </pc:sldChg>
      <pc:sldChg chg="del">
        <pc:chgData name="FERNANDEZ QUEZADA, DAVID" userId="da407fc3-c096-473e-aadd-5068028b2892" providerId="ADAL" clId="{F21544BD-C868-4116-BDE5-8FAFFF461C32}" dt="2025-02-20T16:51:35.423" v="26" actId="47"/>
        <pc:sldMkLst>
          <pc:docMk/>
          <pc:sldMk cId="2720313527" sldId="288"/>
        </pc:sldMkLst>
      </pc:sldChg>
      <pc:sldChg chg="new del">
        <pc:chgData name="FERNANDEZ QUEZADA, DAVID" userId="da407fc3-c096-473e-aadd-5068028b2892" providerId="ADAL" clId="{F21544BD-C868-4116-BDE5-8FAFFF461C32}" dt="2025-02-20T16:48:49.245" v="7" actId="47"/>
        <pc:sldMkLst>
          <pc:docMk/>
          <pc:sldMk cId="1192458370" sldId="299"/>
        </pc:sldMkLst>
      </pc:sldChg>
      <pc:sldChg chg="addSp modSp new mod setBg">
        <pc:chgData name="FERNANDEZ QUEZADA, DAVID" userId="da407fc3-c096-473e-aadd-5068028b2892" providerId="ADAL" clId="{F21544BD-C868-4116-BDE5-8FAFFF461C32}" dt="2025-02-20T16:49:56.325" v="9" actId="26606"/>
        <pc:sldMkLst>
          <pc:docMk/>
          <pc:sldMk cId="234075520" sldId="300"/>
        </pc:sldMkLst>
        <pc:spChg chg="add">
          <ac:chgData name="FERNANDEZ QUEZADA, DAVID" userId="da407fc3-c096-473e-aadd-5068028b2892" providerId="ADAL" clId="{F21544BD-C868-4116-BDE5-8FAFFF461C32}" dt="2025-02-20T16:49:56.325" v="9" actId="26606"/>
          <ac:spMkLst>
            <pc:docMk/>
            <pc:sldMk cId="234075520" sldId="300"/>
            <ac:spMk id="7" creationId="{B9FF99BD-075F-4761-A995-6FC574BD25EA}"/>
          </ac:spMkLst>
        </pc:spChg>
        <pc:spChg chg="add">
          <ac:chgData name="FERNANDEZ QUEZADA, DAVID" userId="da407fc3-c096-473e-aadd-5068028b2892" providerId="ADAL" clId="{F21544BD-C868-4116-BDE5-8FAFFF461C32}" dt="2025-02-20T16:49:56.325" v="9" actId="26606"/>
          <ac:spMkLst>
            <pc:docMk/>
            <pc:sldMk cId="234075520" sldId="300"/>
            <ac:spMk id="9" creationId="{A7B21A54-9BA3-4EA9-B460-5A829ADD9051}"/>
          </ac:spMkLst>
        </pc:spChg>
        <pc:spChg chg="add">
          <ac:chgData name="FERNANDEZ QUEZADA, DAVID" userId="da407fc3-c096-473e-aadd-5068028b2892" providerId="ADAL" clId="{F21544BD-C868-4116-BDE5-8FAFFF461C32}" dt="2025-02-20T16:49:56.325" v="9" actId="26606"/>
          <ac:spMkLst>
            <pc:docMk/>
            <pc:sldMk cId="234075520" sldId="300"/>
            <ac:spMk id="11" creationId="{6FA8F714-B9D8-488A-8CCA-E9948FF913A9}"/>
          </ac:spMkLst>
        </pc:spChg>
        <pc:graphicFrameChg chg="add mod modGraphic">
          <ac:chgData name="FERNANDEZ QUEZADA, DAVID" userId="da407fc3-c096-473e-aadd-5068028b2892" providerId="ADAL" clId="{F21544BD-C868-4116-BDE5-8FAFFF461C32}" dt="2025-02-20T16:49:56.325" v="9" actId="26606"/>
          <ac:graphicFrameMkLst>
            <pc:docMk/>
            <pc:sldMk cId="234075520" sldId="300"/>
            <ac:graphicFrameMk id="2" creationId="{914166B1-8916-19FB-237C-B162540E204B}"/>
          </ac:graphicFrameMkLst>
        </pc:graphicFrameChg>
      </pc:sldChg>
      <pc:sldChg chg="addSp delSp modSp new mod setBg">
        <pc:chgData name="FERNANDEZ QUEZADA, DAVID" userId="da407fc3-c096-473e-aadd-5068028b2892" providerId="ADAL" clId="{F21544BD-C868-4116-BDE5-8FAFFF461C32}" dt="2025-02-20T16:51:00.992" v="20" actId="1076"/>
        <pc:sldMkLst>
          <pc:docMk/>
          <pc:sldMk cId="1121919507" sldId="301"/>
        </pc:sldMkLst>
        <pc:spChg chg="add del mod">
          <ac:chgData name="FERNANDEZ QUEZADA, DAVID" userId="da407fc3-c096-473e-aadd-5068028b2892" providerId="ADAL" clId="{F21544BD-C868-4116-BDE5-8FAFFF461C32}" dt="2025-02-20T16:50:35.372" v="15" actId="478"/>
          <ac:spMkLst>
            <pc:docMk/>
            <pc:sldMk cId="1121919507" sldId="301"/>
            <ac:spMk id="9" creationId="{C6487EEC-9180-8F40-05AC-38FC2260EB7D}"/>
          </ac:spMkLst>
        </pc:spChg>
        <pc:spChg chg="add del">
          <ac:chgData name="FERNANDEZ QUEZADA, DAVID" userId="da407fc3-c096-473e-aadd-5068028b2892" providerId="ADAL" clId="{F21544BD-C868-4116-BDE5-8FAFFF461C32}" dt="2025-02-20T16:50:46.789" v="18" actId="26606"/>
          <ac:spMkLst>
            <pc:docMk/>
            <pc:sldMk cId="1121919507" sldId="301"/>
            <ac:spMk id="13" creationId="{32BC26D8-82FB-445E-AA49-62A77D7C1EE0}"/>
          </ac:spMkLst>
        </pc:spChg>
        <pc:spChg chg="add del">
          <ac:chgData name="FERNANDEZ QUEZADA, DAVID" userId="da407fc3-c096-473e-aadd-5068028b2892" providerId="ADAL" clId="{F21544BD-C868-4116-BDE5-8FAFFF461C32}" dt="2025-02-20T16:50:46.789" v="18" actId="26606"/>
          <ac:spMkLst>
            <pc:docMk/>
            <pc:sldMk cId="1121919507" sldId="301"/>
            <ac:spMk id="15" creationId="{CB44330D-EA18-4254-AA95-EB49948539B8}"/>
          </ac:spMkLst>
        </pc:spChg>
        <pc:spChg chg="add">
          <ac:chgData name="FERNANDEZ QUEZADA, DAVID" userId="da407fc3-c096-473e-aadd-5068028b2892" providerId="ADAL" clId="{F21544BD-C868-4116-BDE5-8FAFFF461C32}" dt="2025-02-20T16:50:46.842" v="19" actId="26606"/>
          <ac:spMkLst>
            <pc:docMk/>
            <pc:sldMk cId="1121919507" sldId="301"/>
            <ac:spMk id="17" creationId="{32BC26D8-82FB-445E-AA49-62A77D7C1EE0}"/>
          </ac:spMkLst>
        </pc:spChg>
        <pc:spChg chg="add">
          <ac:chgData name="FERNANDEZ QUEZADA, DAVID" userId="da407fc3-c096-473e-aadd-5068028b2892" providerId="ADAL" clId="{F21544BD-C868-4116-BDE5-8FAFFF461C32}" dt="2025-02-20T16:50:46.842" v="19" actId="26606"/>
          <ac:spMkLst>
            <pc:docMk/>
            <pc:sldMk cId="1121919507" sldId="301"/>
            <ac:spMk id="18" creationId="{CB44330D-EA18-4254-AA95-EB49948539B8}"/>
          </ac:spMkLst>
        </pc:sp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2" creationId="{84075804-0521-D8D5-4D31-A05F0393CB87}"/>
          </ac:graphicFrameMkLst>
        </pc:graphicFrame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3" creationId="{D7F9A9D4-2F04-EBC1-8264-219E17D40ECA}"/>
          </ac:graphicFrameMkLst>
        </pc:graphicFrame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4" creationId="{2EF871D4-AB7F-B764-6C37-0E991A8088BD}"/>
          </ac:graphicFrameMkLst>
        </pc:graphicFrame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5" creationId="{E7029D90-A81F-5A2B-7414-0A039C49428D}"/>
          </ac:graphicFrameMkLst>
        </pc:graphicFrame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6" creationId="{6202833B-9D73-83E0-7634-B669A45FD365}"/>
          </ac:graphicFrameMkLst>
        </pc:graphicFrameChg>
        <pc:graphicFrameChg chg="add mod">
          <ac:chgData name="FERNANDEZ QUEZADA, DAVID" userId="da407fc3-c096-473e-aadd-5068028b2892" providerId="ADAL" clId="{F21544BD-C868-4116-BDE5-8FAFFF461C32}" dt="2025-02-20T16:50:15.320" v="11"/>
          <ac:graphicFrameMkLst>
            <pc:docMk/>
            <pc:sldMk cId="1121919507" sldId="301"/>
            <ac:graphicFrameMk id="7" creationId="{5CBC0C54-B825-2F8B-6F4D-873B605FF847}"/>
          </ac:graphicFrameMkLst>
        </pc:graphicFrameChg>
        <pc:graphicFrameChg chg="add mod modGraphic">
          <ac:chgData name="FERNANDEZ QUEZADA, DAVID" userId="da407fc3-c096-473e-aadd-5068028b2892" providerId="ADAL" clId="{F21544BD-C868-4116-BDE5-8FAFFF461C32}" dt="2025-02-20T16:51:00.992" v="20" actId="1076"/>
          <ac:graphicFrameMkLst>
            <pc:docMk/>
            <pc:sldMk cId="1121919507" sldId="301"/>
            <ac:graphicFrameMk id="8" creationId="{2E30975F-561A-ADC2-963B-8FEA69E28268}"/>
          </ac:graphicFrameMkLst>
        </pc:graphicFrameChg>
      </pc:sldChg>
    </pc:docChg>
  </pc:docChgLst>
  <pc:docChgLst>
    <pc:chgData name="FERNANDEZ QUEZADA, DAVID" userId="da407fc3-c096-473e-aadd-5068028b2892" providerId="ADAL" clId="{37ADF79D-FAAC-4697-A307-6CCDB15E1DF5}"/>
    <pc:docChg chg="modSld">
      <pc:chgData name="FERNANDEZ QUEZADA, DAVID" userId="da407fc3-c096-473e-aadd-5068028b2892" providerId="ADAL" clId="{37ADF79D-FAAC-4697-A307-6CCDB15E1DF5}" dt="2024-09-19T16:17:05.223" v="0" actId="20577"/>
      <pc:docMkLst>
        <pc:docMk/>
      </pc:docMkLst>
      <pc:sldChg chg="modSp">
        <pc:chgData name="FERNANDEZ QUEZADA, DAVID" userId="da407fc3-c096-473e-aadd-5068028b2892" providerId="ADAL" clId="{37ADF79D-FAAC-4697-A307-6CCDB15E1DF5}" dt="2024-09-19T16:17:05.223" v="0" actId="20577"/>
        <pc:sldMkLst>
          <pc:docMk/>
          <pc:sldMk cId="2037404742" sldId="297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28D24C-A6EE-4A8D-B5C4-498CA240D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FF6E59-9E2C-404E-B933-7F7EAFA9B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3D1964-9359-4939-BBA3-AB1B653B4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BA3BC8-DF75-4744-BB54-9BB79E0FD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BE8F4E-78E5-49EC-BEDD-72D3B0281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35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90602-8408-4302-916C-B3594DDB6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92D459-D952-4225-A224-B6F65ED3C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2FF811-7400-4325-8238-48E44AA3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00C29E-9FD4-49FB-8A98-0966C674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036D71-7157-4663-8415-47FF0081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829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EF5CCB6-4364-48E9-97DB-130B8578C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4A92585-83A9-41A7-97F2-363177582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16FE63-F26E-4659-BBE2-417A3B278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FFE670-6AB6-446D-91E3-C0E2C330D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ADC4E2-5FA0-4BF8-8B21-E23C2D18A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12762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5E6161-8983-4856-8476-A3456B887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60E6B7-A50C-4BF8-9523-D6D917DA4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E9C126-2EBA-4930-A1C8-FE04FEEC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BD203A-4EDF-43EB-B425-85BD9AC1D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237A3E-57C4-4E03-A0E0-8E887F70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8424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BBE13-275D-453E-87A6-82C0DC923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EF74C7-6862-49A2-A93D-96D7C7DC6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8265EE-4FF6-402E-BF90-F98F0DCAF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142A56-954F-40C6-8EC9-FC92E15BB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948E51-7E53-4A72-A51B-03440697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2046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02714-E60D-492D-A46E-A9E02CE26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5C0E44-7160-4EDE-8798-D0137D28F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4A396B-7AFA-4D06-85C0-CEB8493A9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8F7A22-7CD0-4211-A9DB-FE5A3C688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FF6C019-90D6-4D6C-BD4A-041EEB3A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37B0D16-6756-4A02-A6D5-89D8CBFA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15601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6BC373-F622-42E0-A8D5-1E7C4E481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857C16-66ED-48BF-8A40-84CE6C041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A5E81CF-2AE4-4A13-88D0-C41BF299B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793DC8F-4284-47C0-B9DF-CF0C047F42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221871D-974B-4CF8-902F-02FE76420C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ED6CA6-B5C3-4A76-AC04-0122E588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C59B79-BC74-4D27-9328-261AFFD3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5287FB-0B60-4F34-90B7-F26C8973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12339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691114-AABE-4A5B-8FBE-AE01AE18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3C851FC-295E-4B2F-93A6-157C17E8C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6B7038E-83C7-4AE7-B4D1-9FD5497A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CDE399E-EB80-44E5-BF24-8DB7DE3F6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27240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3B6945-31F3-49EC-859A-DDB12CFAE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1424BFC-C0A7-4A2C-A854-842B6FF49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1C922C-D034-495F-BFD5-6BD0DA65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1562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B27E4-B727-474F-A944-4DEBB1D0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FDAF57-628C-4389-99E1-7BCA4ECBC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E19C08-B4AC-4251-BBC7-B208AD342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F4C2C7-40A8-4812-93A6-88F6F4F7C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BEB95-5618-4DBA-8D2F-4EA50246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FEFA20-142E-47B6-B4F8-40113099C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022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C30F0-2D53-46D1-BF4C-E70F6562B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8C4719-9F1F-4C66-9CFC-115AA47E3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F691CDE-AC77-421E-92E7-D029F5AAB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1C14C6-1E83-449D-8BCF-453AE5A3A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58FE6C-D166-49DD-84CD-D68E4AE68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EA3889B-B5A1-4844-9AFC-FFFD430D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58932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C5BAFF6-A0EF-4DD2-A0C6-8DE3FBB1B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250BED-FADD-4836-BD5A-58B4CC30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43B8EB-BF20-4ED4-BF45-AE1A6DEC0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2/20/2025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DAD126-B812-4645-9262-6C5F42454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605CE0-EA55-4DE4-9AB3-D3615F3A4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203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ilet.mx/cuernavaca/4-razones-para-estudiar-psicologia/" TargetMode="External"/><Relationship Id="rId2" Type="http://schemas.openxmlformats.org/officeDocument/2006/relationships/hyperlink" Target="https://ilet.mx/cuernavaca/razones-para-estudiar-psicologia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extLst>
              <a:ext uri="{FF2B5EF4-FFF2-40B4-BE49-F238E27FC236}">
                <a16:creationId xmlns:a16="http://schemas.microsoft.com/office/drawing/2014/main" id="{E068D7A7-F715-4E04-916E-54E49AFBC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D966B6E-B10E-4B22-A107-2E732037F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9511158" cy="3184274"/>
          </a:xfrm>
        </p:spPr>
        <p:txBody>
          <a:bodyPr>
            <a:normAutofit/>
          </a:bodyPr>
          <a:lstStyle/>
          <a:p>
            <a:pPr algn="l"/>
            <a:r>
              <a:rPr lang="es-MX" dirty="0"/>
              <a:t>Cognición</a:t>
            </a:r>
            <a:br>
              <a:rPr lang="es-MX" dirty="0"/>
            </a:br>
            <a:r>
              <a:rPr lang="es-MX" dirty="0"/>
              <a:t>Emociones </a:t>
            </a:r>
            <a:br>
              <a:rPr lang="es-MX" dirty="0"/>
            </a:br>
            <a:r>
              <a:rPr lang="es-MX" dirty="0"/>
              <a:t>Conducta</a:t>
            </a:r>
          </a:p>
        </p:txBody>
      </p:sp>
    </p:spTree>
    <p:extLst>
      <p:ext uri="{BB962C8B-B14F-4D97-AF65-F5344CB8AC3E}">
        <p14:creationId xmlns:p14="http://schemas.microsoft.com/office/powerpoint/2010/main" val="172356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La percepción y los sentidos – Revista de Investigación sobre  Comportamiento Humano">
            <a:extLst>
              <a:ext uri="{FF2B5EF4-FFF2-40B4-BE49-F238E27FC236}">
                <a16:creationId xmlns:a16="http://schemas.microsoft.com/office/drawing/2014/main" id="{6AA999FC-177E-4ABE-B8DF-A7A90A832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128" y="3511521"/>
            <a:ext cx="5447686" cy="3112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ED8B1AE-D095-4CC5-A9FC-1A047A4AB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8" y="157316"/>
            <a:ext cx="10515600" cy="1325563"/>
          </a:xfrm>
        </p:spPr>
        <p:txBody>
          <a:bodyPr/>
          <a:lstStyle/>
          <a:p>
            <a:r>
              <a:rPr lang="es-MX" dirty="0"/>
              <a:t>Sensación y percepción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197A9A-B844-45D4-BC04-D169498ED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45" y="1307690"/>
            <a:ext cx="10852355" cy="4613635"/>
          </a:xfrm>
        </p:spPr>
        <p:txBody>
          <a:bodyPr>
            <a:normAutofit/>
          </a:bodyPr>
          <a:lstStyle/>
          <a:p>
            <a:r>
              <a:rPr lang="es-ES" sz="3600" dirty="0"/>
              <a:t>Captamos las </a:t>
            </a:r>
            <a:r>
              <a:rPr lang="es-ES" sz="3600" b="1" dirty="0">
                <a:highlight>
                  <a:srgbClr val="FFFF00"/>
                </a:highlight>
              </a:rPr>
              <a:t>SENSACIONES</a:t>
            </a:r>
            <a:r>
              <a:rPr lang="es-ES" sz="3600" dirty="0"/>
              <a:t> a través de los </a:t>
            </a:r>
            <a:r>
              <a:rPr lang="es-ES" sz="3600" b="1" dirty="0">
                <a:solidFill>
                  <a:schemeClr val="tx1"/>
                </a:solidFill>
              </a:rPr>
              <a:t>diferentes receptores </a:t>
            </a:r>
            <a:r>
              <a:rPr lang="es-ES" sz="3600" dirty="0"/>
              <a:t>de los que disponemos en nuestro organismo y posteriormente los </a:t>
            </a:r>
            <a:r>
              <a:rPr lang="es-ES" sz="3600" b="1" dirty="0">
                <a:highlight>
                  <a:srgbClr val="FFFF00"/>
                </a:highlight>
              </a:rPr>
              <a:t>PERCIBIMOS</a:t>
            </a:r>
            <a:r>
              <a:rPr lang="es-ES" sz="3600" dirty="0"/>
              <a:t> </a:t>
            </a:r>
            <a:r>
              <a:rPr lang="es-ES" sz="3600" b="1" dirty="0">
                <a:solidFill>
                  <a:schemeClr val="tx1"/>
                </a:solidFill>
              </a:rPr>
              <a:t>al organizar la información </a:t>
            </a:r>
            <a:r>
              <a:rPr lang="es-ES" sz="3600" dirty="0"/>
              <a:t>de los receptores y </a:t>
            </a:r>
            <a:r>
              <a:rPr lang="es-ES" sz="3600" b="1" dirty="0"/>
              <a:t>dotarla de un sentido</a:t>
            </a:r>
            <a:endParaRPr lang="es-MX" sz="3600" dirty="0"/>
          </a:p>
        </p:txBody>
      </p:sp>
    </p:spTree>
    <p:extLst>
      <p:ext uri="{BB962C8B-B14F-4D97-AF65-F5344CB8AC3E}">
        <p14:creationId xmlns:p14="http://schemas.microsoft.com/office/powerpoint/2010/main" val="385897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CESOS COGNITIVOS">
            <a:extLst>
              <a:ext uri="{FF2B5EF4-FFF2-40B4-BE49-F238E27FC236}">
                <a16:creationId xmlns:a16="http://schemas.microsoft.com/office/drawing/2014/main" id="{76626DDA-C794-662D-28BF-3F7DEEBAF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068" y="0"/>
            <a:ext cx="6321076" cy="665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52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estionando nuestras emociones. Inteligencia emocional - AMADAG">
            <a:extLst>
              <a:ext uri="{FF2B5EF4-FFF2-40B4-BE49-F238E27FC236}">
                <a16:creationId xmlns:a16="http://schemas.microsoft.com/office/drawing/2014/main" id="{5817E86C-10C2-4434-B06F-CD4BE98CF3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t="18182" r="201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ED49FE6D-E54D-4A15-9572-966ED42F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89"/>
            <a:ext cx="12192000" cy="2077327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4F9E60-7338-4667-A998-FC7356B8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688" y="4337523"/>
            <a:ext cx="10918056" cy="1327380"/>
          </a:xfrm>
        </p:spPr>
        <p:txBody>
          <a:bodyPr>
            <a:normAutofit/>
          </a:bodyPr>
          <a:lstStyle/>
          <a:p>
            <a:r>
              <a:rPr lang="es-MX" b="1" dirty="0"/>
              <a:t>EMOCIONES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DB62B3-A5EB-4C5A-A7CD-51C212C5B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688" y="5750937"/>
            <a:ext cx="10918056" cy="468888"/>
          </a:xfrm>
        </p:spPr>
        <p:txBody>
          <a:bodyPr>
            <a:normAutofit/>
          </a:bodyPr>
          <a:lstStyle/>
          <a:p>
            <a:endParaRPr lang="es-MX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AFC8083-BBFA-464C-A805-4E844F66B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49692"/>
            <a:ext cx="12188824" cy="0"/>
          </a:xfrm>
          <a:prstGeom prst="line">
            <a:avLst/>
          </a:prstGeom>
          <a:ln w="50800">
            <a:solidFill>
              <a:schemeClr val="bg1">
                <a:alpha val="9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7DF9911-4A37-4096-BE25-0CCCFEC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5711486"/>
            <a:ext cx="27432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CC752BC6-CDD2-4020-8DCF-B5E813CD3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26067"/>
            <a:ext cx="12188824" cy="0"/>
          </a:xfrm>
          <a:prstGeom prst="line">
            <a:avLst/>
          </a:prstGeom>
          <a:ln w="50800">
            <a:solidFill>
              <a:schemeClr val="bg1">
                <a:alpha val="9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50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C07CDD-01C6-4687-AA0D-69543763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EMOCIONES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733D7C-A4C9-479E-B713-A6B3B257B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773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4000" b="0" i="0" dirty="0">
                <a:solidFill>
                  <a:srgbClr val="4A4A4A"/>
                </a:solidFill>
                <a:effectLst/>
                <a:latin typeface="Gordita Regular"/>
              </a:rPr>
              <a:t>Las emociones son reacciones psicofisiológicas que representan </a:t>
            </a:r>
            <a:r>
              <a:rPr lang="es-ES" sz="40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rdita Regular"/>
              </a:rPr>
              <a:t>modos de adaptación</a:t>
            </a:r>
            <a:r>
              <a:rPr lang="es-ES" sz="4000" b="0" i="0" dirty="0">
                <a:solidFill>
                  <a:srgbClr val="4A4A4A"/>
                </a:solidFill>
                <a:effectLst/>
                <a:latin typeface="Gordita Regular"/>
              </a:rPr>
              <a:t> </a:t>
            </a:r>
            <a:r>
              <a:rPr lang="es-MX" sz="4000" b="0" i="0" dirty="0">
                <a:solidFill>
                  <a:srgbClr val="4A4A4A"/>
                </a:solidFill>
                <a:effectLst/>
                <a:latin typeface="Gordita Regular"/>
              </a:rPr>
              <a:t>ante diferentes estímulos, ya sean internos (pensamientos, recuerdos) o externos (situaciones, personas, eventos).</a:t>
            </a:r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1031710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9AD32-182B-42FC-8EF0-D187C409D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33950"/>
            <a:ext cx="10515600" cy="1325563"/>
          </a:xfrm>
        </p:spPr>
        <p:txBody>
          <a:bodyPr>
            <a:normAutofit/>
          </a:bodyPr>
          <a:lstStyle/>
          <a:p>
            <a:r>
              <a:rPr lang="es-ES" sz="4800" b="1" dirty="0"/>
              <a:t>3 funciones principales</a:t>
            </a:r>
            <a:endParaRPr lang="es-MX" sz="48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687C2D-0339-4C71-8F54-C85183026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534" y="1759513"/>
            <a:ext cx="10722932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4400" b="1" i="0" dirty="0">
                <a:solidFill>
                  <a:srgbClr val="4A4A4A"/>
                </a:solidFill>
                <a:effectLst/>
                <a:latin typeface="Gordita Bold 600"/>
              </a:rPr>
              <a:t>1.- Función adaptativa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: </a:t>
            </a:r>
          </a:p>
          <a:p>
            <a:pPr marL="0" indent="0" algn="l">
              <a:buNone/>
            </a:pPr>
            <a:endParaRPr lang="es-ES" sz="4400" b="0" i="0" dirty="0">
              <a:solidFill>
                <a:srgbClr val="4A4A4A"/>
              </a:solidFill>
              <a:effectLst/>
              <a:latin typeface="Gordita Regular"/>
            </a:endParaRPr>
          </a:p>
          <a:p>
            <a:pPr marL="0" indent="0" algn="l">
              <a:buNone/>
            </a:pPr>
            <a:r>
              <a:rPr lang="es-ES" sz="4400" b="1" dirty="0">
                <a:solidFill>
                  <a:srgbClr val="FF0000"/>
                </a:solidFill>
                <a:latin typeface="Gordita Regular"/>
              </a:rPr>
              <a:t>P</a:t>
            </a:r>
            <a:r>
              <a:rPr lang="es-ES" sz="4400" b="1" i="0" dirty="0">
                <a:solidFill>
                  <a:srgbClr val="FF0000"/>
                </a:solidFill>
                <a:effectLst/>
                <a:latin typeface="Gordita Regular"/>
              </a:rPr>
              <a:t>repara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 al organismo para la </a:t>
            </a:r>
            <a:r>
              <a:rPr lang="es-ES" sz="4400" b="1" i="0" dirty="0">
                <a:solidFill>
                  <a:schemeClr val="tx1"/>
                </a:solidFill>
                <a:effectLst/>
                <a:latin typeface="Gordita Regular"/>
              </a:rPr>
              <a:t>acción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 siendo ésta una de las más importantes. </a:t>
            </a:r>
          </a:p>
          <a:p>
            <a:pPr marL="0" indent="0" algn="l">
              <a:buNone/>
            </a:pP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Gracias a esta capacidad podemos actuar eficazmente.</a:t>
            </a:r>
          </a:p>
          <a:p>
            <a:pPr marL="0" indent="0">
              <a:buNone/>
            </a:pP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1005338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822B1B-FADA-40A0-86D6-B6FA219BC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242" y="1078374"/>
            <a:ext cx="10901515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4400" b="1" i="0" dirty="0">
                <a:solidFill>
                  <a:srgbClr val="4A4A4A"/>
                </a:solidFill>
                <a:effectLst/>
                <a:latin typeface="Gordita Bold 600"/>
              </a:rPr>
              <a:t>2.-Función social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: </a:t>
            </a:r>
          </a:p>
          <a:p>
            <a:pPr marL="0" indent="0" algn="l">
              <a:buNone/>
            </a:pPr>
            <a:endParaRPr lang="es-ES" sz="4400" b="0" i="0" dirty="0">
              <a:solidFill>
                <a:srgbClr val="4A4A4A"/>
              </a:solidFill>
              <a:effectLst/>
              <a:latin typeface="Gordita Regular"/>
            </a:endParaRPr>
          </a:p>
          <a:p>
            <a:pPr marL="0" indent="0" algn="l">
              <a:buNone/>
            </a:pPr>
            <a:r>
              <a:rPr lang="es-ES" sz="4400" dirty="0">
                <a:solidFill>
                  <a:srgbClr val="4A4A4A"/>
                </a:solidFill>
                <a:latin typeface="Gordita Regular"/>
              </a:rPr>
              <a:t>E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xpresan nuestro </a:t>
            </a:r>
            <a:r>
              <a:rPr lang="es-ES" sz="4400" b="1" i="0" dirty="0">
                <a:solidFill>
                  <a:schemeClr val="tx1"/>
                </a:solidFill>
                <a:effectLst/>
                <a:latin typeface="Gordita Regular"/>
              </a:rPr>
              <a:t>estado de ánimo 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y facilitan </a:t>
            </a:r>
            <a:r>
              <a:rPr lang="es-ES" sz="44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rdita Regular"/>
              </a:rPr>
              <a:t>la interacción social 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para que se pueda </a:t>
            </a:r>
            <a:r>
              <a:rPr lang="es-ES" sz="4400" b="0" i="0" dirty="0">
                <a:solidFill>
                  <a:srgbClr val="FF0000"/>
                </a:solidFill>
                <a:effectLst/>
                <a:latin typeface="Gordita Regular"/>
              </a:rPr>
              <a:t>predecir el comportamiento</a:t>
            </a: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.</a:t>
            </a:r>
          </a:p>
          <a:p>
            <a:pPr marL="0" indent="0" algn="l">
              <a:buNone/>
            </a:pPr>
            <a:r>
              <a:rPr lang="es-ES" sz="4400" b="0" i="0" dirty="0">
                <a:solidFill>
                  <a:srgbClr val="4A4A4A"/>
                </a:solidFill>
                <a:effectLst/>
                <a:latin typeface="Gordita Regular"/>
              </a:rPr>
              <a:t> </a:t>
            </a: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739330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486E86-0275-443A-922D-44DDD90A8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870" y="872306"/>
            <a:ext cx="11257935" cy="53715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sz="4300" b="1" i="0" dirty="0">
                <a:solidFill>
                  <a:srgbClr val="4A4A4A"/>
                </a:solidFill>
                <a:effectLst/>
                <a:latin typeface="Gordita Bold 600"/>
              </a:rPr>
              <a:t>3.- Función motivacional</a:t>
            </a: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:</a:t>
            </a:r>
          </a:p>
          <a:p>
            <a:pPr marL="0" indent="0">
              <a:buNone/>
            </a:pP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 </a:t>
            </a:r>
          </a:p>
          <a:p>
            <a:pPr marL="0" indent="0">
              <a:buNone/>
            </a:pPr>
            <a:r>
              <a:rPr lang="es-ES" sz="4300" dirty="0">
                <a:solidFill>
                  <a:srgbClr val="4A4A4A"/>
                </a:solidFill>
                <a:latin typeface="Gordita Regular"/>
              </a:rPr>
              <a:t>E</a:t>
            </a: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xiste una relación entre </a:t>
            </a:r>
            <a:r>
              <a:rPr lang="es-ES" sz="4300" b="1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rdita Regular"/>
              </a:rPr>
              <a:t>motivación y emoción</a:t>
            </a: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 ya que ambas se retroalimentan. </a:t>
            </a:r>
          </a:p>
          <a:p>
            <a:pPr marL="0" indent="0">
              <a:buNone/>
            </a:pP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Cualquier </a:t>
            </a:r>
            <a:r>
              <a:rPr lang="es-ES" sz="4300" b="1" i="0" dirty="0">
                <a:solidFill>
                  <a:schemeClr val="tx1"/>
                </a:solidFill>
                <a:effectLst/>
                <a:latin typeface="Gordita Regular"/>
              </a:rPr>
              <a:t>conducta motivada produce una reacción emocional</a:t>
            </a: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, a la vez que cualquier </a:t>
            </a:r>
            <a:r>
              <a:rPr lang="es-ES" sz="4300" b="1" i="0" dirty="0">
                <a:solidFill>
                  <a:schemeClr val="tx1"/>
                </a:solidFill>
                <a:effectLst/>
                <a:latin typeface="Gordita Regular"/>
              </a:rPr>
              <a:t>emoción impulsa la motivación </a:t>
            </a:r>
            <a:r>
              <a:rPr lang="es-ES" sz="4300" b="0" i="0" dirty="0">
                <a:solidFill>
                  <a:srgbClr val="4A4A4A"/>
                </a:solidFill>
                <a:effectLst/>
                <a:latin typeface="Gordita Regular"/>
              </a:rPr>
              <a:t>hacia algo. </a:t>
            </a:r>
          </a:p>
          <a:p>
            <a:pPr marL="0" indent="0" algn="ctr">
              <a:buNone/>
            </a:pPr>
            <a:r>
              <a:rPr lang="es-ES" sz="4300" b="0" i="1" dirty="0">
                <a:solidFill>
                  <a:schemeClr val="bg1"/>
                </a:solidFill>
                <a:effectLst/>
                <a:latin typeface="Gordita Regular"/>
              </a:rPr>
              <a:t>Por ejemplo, si nos sentimos alegres </a:t>
            </a:r>
            <a:r>
              <a:rPr lang="es-ES" sz="4000" b="0" i="1" dirty="0">
                <a:solidFill>
                  <a:schemeClr val="bg1"/>
                </a:solidFill>
                <a:effectLst/>
                <a:latin typeface="Gordita Regular"/>
              </a:rPr>
              <a:t>cuando </a:t>
            </a:r>
            <a:r>
              <a:rPr lang="es-ES" sz="3600" b="0" i="1" dirty="0">
                <a:solidFill>
                  <a:schemeClr val="bg1"/>
                </a:solidFill>
                <a:effectLst/>
                <a:latin typeface="Gordita Regular"/>
              </a:rPr>
              <a:t>quedamos con otra persona, estaremos más motivados para volver a quedar con ella.</a:t>
            </a:r>
          </a:p>
          <a:p>
            <a:pPr marL="0" indent="0">
              <a:buNone/>
            </a:pPr>
            <a:endParaRPr lang="es-MX" sz="3600" dirty="0"/>
          </a:p>
        </p:txBody>
      </p:sp>
    </p:spTree>
    <p:extLst>
      <p:ext uri="{BB962C8B-B14F-4D97-AF65-F5344CB8AC3E}">
        <p14:creationId xmlns:p14="http://schemas.microsoft.com/office/powerpoint/2010/main" val="2764873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914166B1-8916-19FB-237C-B162540E2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502362"/>
              </p:ext>
            </p:extLst>
          </p:nvPr>
        </p:nvGraphicFramePr>
        <p:xfrm>
          <a:off x="1257821" y="1123527"/>
          <a:ext cx="9676354" cy="4604801"/>
        </p:xfrm>
        <a:graphic>
          <a:graphicData uri="http://schemas.openxmlformats.org/drawingml/2006/table">
            <a:tbl>
              <a:tblPr/>
              <a:tblGrid>
                <a:gridCol w="2641242">
                  <a:extLst>
                    <a:ext uri="{9D8B030D-6E8A-4147-A177-3AD203B41FA5}">
                      <a16:colId xmlns:a16="http://schemas.microsoft.com/office/drawing/2014/main" val="872788433"/>
                    </a:ext>
                  </a:extLst>
                </a:gridCol>
                <a:gridCol w="3548304">
                  <a:extLst>
                    <a:ext uri="{9D8B030D-6E8A-4147-A177-3AD203B41FA5}">
                      <a16:colId xmlns:a16="http://schemas.microsoft.com/office/drawing/2014/main" val="3447816737"/>
                    </a:ext>
                  </a:extLst>
                </a:gridCol>
                <a:gridCol w="3486808">
                  <a:extLst>
                    <a:ext uri="{9D8B030D-6E8A-4147-A177-3AD203B41FA5}">
                      <a16:colId xmlns:a16="http://schemas.microsoft.com/office/drawing/2014/main" val="1356114421"/>
                    </a:ext>
                  </a:extLst>
                </a:gridCol>
              </a:tblGrid>
              <a:tr h="487047"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Concepto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Descripción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Relación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6272938"/>
                  </a:ext>
                </a:extLst>
              </a:tr>
              <a:tr h="1483277"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Emoción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>
                          <a:effectLst/>
                          <a:latin typeface="Arial" panose="020B0604020202020204" pitchFamily="34" charset="0"/>
                        </a:rPr>
                        <a:t>Respuesta rápida y específica a un estímulo.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>
                          <a:effectLst/>
                          <a:latin typeface="Arial" panose="020B0604020202020204" pitchFamily="34" charset="0"/>
                        </a:rPr>
                        <a:t>Primera respuesta en la cadena; puede desencadenar sentimientos.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1807094"/>
                  </a:ext>
                </a:extLst>
              </a:tr>
              <a:tr h="1483277"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Sentimiento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>
                          <a:effectLst/>
                          <a:latin typeface="Arial" panose="020B0604020202020204" pitchFamily="34" charset="0"/>
                        </a:rPr>
                        <a:t>Experiencia subjetiva más duradera que se forma al reflexionar sobre emociones.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>
                          <a:effectLst/>
                          <a:latin typeface="Arial" panose="020B0604020202020204" pitchFamily="34" charset="0"/>
                        </a:rPr>
                        <a:t>Deriva de las emociones; involucra pensamiento y evaluación.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437120"/>
                  </a:ext>
                </a:extLst>
              </a:tr>
              <a:tr h="1151200"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1" i="0" u="none" strike="noStrike">
                          <a:effectLst/>
                          <a:latin typeface="Arial" panose="020B0604020202020204" pitchFamily="34" charset="0"/>
                        </a:rPr>
                        <a:t>Estado de Ánimo</a:t>
                      </a:r>
                      <a:endParaRPr lang="es-MX" sz="2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>
                          <a:effectLst/>
                          <a:latin typeface="Arial" panose="020B0604020202020204" pitchFamily="34" charset="0"/>
                        </a:rPr>
                        <a:t>Estado general de afecto que persiste en el tiempo.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2200" b="0" i="0" u="none" strike="noStrike" dirty="0">
                          <a:effectLst/>
                          <a:latin typeface="Arial" panose="020B0604020202020204" pitchFamily="34" charset="0"/>
                        </a:rPr>
                        <a:t>Resultado acumulado de múltiples emociones y sentimientos.</a:t>
                      </a:r>
                    </a:p>
                  </a:txBody>
                  <a:tcPr marL="110692" marR="110692" marT="55346" marB="553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8318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075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2E30975F-561A-ADC2-963B-8FEA69E28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168901"/>
              </p:ext>
            </p:extLst>
          </p:nvPr>
        </p:nvGraphicFramePr>
        <p:xfrm>
          <a:off x="1184312" y="643467"/>
          <a:ext cx="9578052" cy="5571066"/>
        </p:xfrm>
        <a:graphic>
          <a:graphicData uri="http://schemas.openxmlformats.org/drawingml/2006/table">
            <a:tbl>
              <a:tblPr/>
              <a:tblGrid>
                <a:gridCol w="1975965">
                  <a:extLst>
                    <a:ext uri="{9D8B030D-6E8A-4147-A177-3AD203B41FA5}">
                      <a16:colId xmlns:a16="http://schemas.microsoft.com/office/drawing/2014/main" val="2432967672"/>
                    </a:ext>
                  </a:extLst>
                </a:gridCol>
                <a:gridCol w="2540140">
                  <a:extLst>
                    <a:ext uri="{9D8B030D-6E8A-4147-A177-3AD203B41FA5}">
                      <a16:colId xmlns:a16="http://schemas.microsoft.com/office/drawing/2014/main" val="2712442646"/>
                    </a:ext>
                  </a:extLst>
                </a:gridCol>
                <a:gridCol w="2490852">
                  <a:extLst>
                    <a:ext uri="{9D8B030D-6E8A-4147-A177-3AD203B41FA5}">
                      <a16:colId xmlns:a16="http://schemas.microsoft.com/office/drawing/2014/main" val="1984439033"/>
                    </a:ext>
                  </a:extLst>
                </a:gridCol>
                <a:gridCol w="2571095">
                  <a:extLst>
                    <a:ext uri="{9D8B030D-6E8A-4147-A177-3AD203B41FA5}">
                      <a16:colId xmlns:a16="http://schemas.microsoft.com/office/drawing/2014/main" val="2244335341"/>
                    </a:ext>
                  </a:extLst>
                </a:gridCol>
              </a:tblGrid>
              <a:tr h="381536">
                <a:tc>
                  <a:txBody>
                    <a:bodyPr/>
                    <a:lstStyle/>
                    <a:p>
                      <a:r>
                        <a:rPr lang="es-MX" sz="1700" b="1"/>
                        <a:t>Aspecto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 b="1"/>
                        <a:t>Emoción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 b="1"/>
                        <a:t>Sentimiento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 b="1"/>
                        <a:t>Estado de Ánimo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466787"/>
                  </a:ext>
                </a:extLst>
              </a:tr>
              <a:tr h="1138886">
                <a:tc>
                  <a:txBody>
                    <a:bodyPr/>
                    <a:lstStyle/>
                    <a:p>
                      <a:r>
                        <a:rPr lang="es-MX" sz="1700" b="1"/>
                        <a:t>Definición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Respuesta psicológica y fisiológica breve ante un estímulo.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Experiencia subjetiva y más duradera que se deriva de las emociones.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Estado general de bienestar o malestar que dura más tiempo.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7009343"/>
                  </a:ext>
                </a:extLst>
              </a:tr>
              <a:tr h="886436">
                <a:tc>
                  <a:txBody>
                    <a:bodyPr/>
                    <a:lstStyle/>
                    <a:p>
                      <a:r>
                        <a:rPr lang="es-MX" sz="1700" b="1"/>
                        <a:t>Duración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Corto plazo (segundos a minutos).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Medio a largo plazo (minutos a horas, días o más).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Largo plazo (días, semanas o más).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4203574"/>
                  </a:ext>
                </a:extLst>
              </a:tr>
              <a:tr h="886436">
                <a:tc>
                  <a:txBody>
                    <a:bodyPr/>
                    <a:lstStyle/>
                    <a:p>
                      <a:r>
                        <a:rPr lang="es-MX" sz="1700" b="1"/>
                        <a:t>Intensidad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Generalmente intensa y aguda.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Menos intensa, pero más profunda y reflexiva.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Puede ser leve o moderado, pero persistente.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79346"/>
                  </a:ext>
                </a:extLst>
              </a:tr>
              <a:tr h="1391336">
                <a:tc>
                  <a:txBody>
                    <a:bodyPr/>
                    <a:lstStyle/>
                    <a:p>
                      <a:r>
                        <a:rPr lang="es-MX" sz="1700" b="1"/>
                        <a:t>Causas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Respuestas a eventos específicos o situaciones.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Resultados de la reflexión sobre emociones.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Puede ser influenciado por factores externos e internos, sin un desencadenante específico.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841262"/>
                  </a:ext>
                </a:extLst>
              </a:tr>
              <a:tr h="886436">
                <a:tc>
                  <a:txBody>
                    <a:bodyPr/>
                    <a:lstStyle/>
                    <a:p>
                      <a:r>
                        <a:rPr lang="es-MX" sz="1700" b="1"/>
                        <a:t>Ejemplos</a:t>
                      </a:r>
                      <a:endParaRPr lang="es-MX" sz="1700"/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Alegría al recibir una buena noticia, miedo ante un peligro.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Amor, tristeza, culpa, felicidad.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Estrés, calma, irritabilidad.</a:t>
                      </a:r>
                    </a:p>
                  </a:txBody>
                  <a:tcPr marL="85809" marR="85809" marT="42904" marB="429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782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919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9C840-B3E8-4EB6-A5FB-E7CFEDA15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Emociones Básicas, Primarias o Innatas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629621-85A0-413B-B436-9523A0267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A6DFB88-935A-44FF-9690-D1FAB781DE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5" r="2469"/>
          <a:stretch/>
        </p:blipFill>
        <p:spPr>
          <a:xfrm>
            <a:off x="1011868" y="1495424"/>
            <a:ext cx="9735659" cy="517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94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1B3692F6-698B-4D78-9AD3-D8FCEB84FC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" t="11042" r="-1" b="541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ED49FE6D-E54D-4A15-9572-966ED42F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89"/>
            <a:ext cx="12192000" cy="2077327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B00087-ED39-432C-AB6A-069F2342D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688" y="4337523"/>
            <a:ext cx="10918056" cy="1327380"/>
          </a:xfrm>
        </p:spPr>
        <p:txBody>
          <a:bodyPr>
            <a:normAutofit/>
          </a:bodyPr>
          <a:lstStyle/>
          <a:p>
            <a:r>
              <a:rPr lang="es-MX" b="1" dirty="0"/>
              <a:t>COGNICIÓN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CAA32A-B26B-49C0-9328-E3C603E5D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688" y="5750937"/>
            <a:ext cx="10918056" cy="468888"/>
          </a:xfrm>
        </p:spPr>
        <p:txBody>
          <a:bodyPr>
            <a:normAutofit/>
          </a:bodyPr>
          <a:lstStyle/>
          <a:p>
            <a:endParaRPr lang="es-MX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AFC8083-BBFA-464C-A805-4E844F66B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49692"/>
            <a:ext cx="12188824" cy="0"/>
          </a:xfrm>
          <a:prstGeom prst="line">
            <a:avLst/>
          </a:prstGeom>
          <a:ln w="50800">
            <a:solidFill>
              <a:schemeClr val="bg1">
                <a:alpha val="9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7DF9911-4A37-4096-BE25-0CCCFEC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5711486"/>
            <a:ext cx="27432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CC752BC6-CDD2-4020-8DCF-B5E813CD3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26067"/>
            <a:ext cx="12188824" cy="0"/>
          </a:xfrm>
          <a:prstGeom prst="line">
            <a:avLst/>
          </a:prstGeom>
          <a:ln w="50800">
            <a:solidFill>
              <a:schemeClr val="bg1">
                <a:alpha val="9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7011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166A3-BDA1-4DE5-BB12-852FBBC5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124" name="Picture 4" descr="estados emocionales">
            <a:extLst>
              <a:ext uri="{FF2B5EF4-FFF2-40B4-BE49-F238E27FC236}">
                <a16:creationId xmlns:a16="http://schemas.microsoft.com/office/drawing/2014/main" id="{B8ABF44E-7C06-497C-BC4B-DCC6A5750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67" y="0"/>
            <a:ext cx="5318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44477894-F111-4936-8F48-67C0548910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821" y="236819"/>
            <a:ext cx="6462534" cy="646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470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1545B-152C-4152-A377-7ABAA4F0B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351" y="-17617"/>
            <a:ext cx="3142785" cy="1325563"/>
          </a:xfrm>
        </p:spPr>
        <p:txBody>
          <a:bodyPr/>
          <a:lstStyle/>
          <a:p>
            <a:pPr algn="ctr"/>
            <a:r>
              <a:rPr lang="es-MX" dirty="0"/>
              <a:t>El Sistema Límbico</a:t>
            </a:r>
          </a:p>
        </p:txBody>
      </p:sp>
      <p:pic>
        <p:nvPicPr>
          <p:cNvPr id="3074" name="Picture 2" descr="Pin page">
            <a:extLst>
              <a:ext uri="{FF2B5EF4-FFF2-40B4-BE49-F238E27FC236}">
                <a16:creationId xmlns:a16="http://schemas.microsoft.com/office/drawing/2014/main" id="{640D3853-D3C7-D448-542A-3942AE9EB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553" y="243720"/>
            <a:ext cx="6905276" cy="652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2560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41304E-478A-4446-955E-EEE209D64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44" y="5198168"/>
            <a:ext cx="9859618" cy="642797"/>
          </a:xfrm>
        </p:spPr>
        <p:txBody>
          <a:bodyPr>
            <a:normAutofit/>
          </a:bodyPr>
          <a:lstStyle/>
          <a:p>
            <a:r>
              <a:rPr lang="es-MX" sz="3600" b="1" dirty="0"/>
              <a:t>CONDUCTA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5E6378-439E-495A-9A2F-B69C33031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8774" y="5928655"/>
            <a:ext cx="7831559" cy="410689"/>
          </a:xfrm>
        </p:spPr>
        <p:txBody>
          <a:bodyPr>
            <a:normAutofit/>
          </a:bodyPr>
          <a:lstStyle/>
          <a:p>
            <a:endParaRPr lang="es-MX" sz="160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268" name="Picture 4" descr="18 tipos de conducta y sus características (con ejemplos)">
            <a:extLst>
              <a:ext uri="{FF2B5EF4-FFF2-40B4-BE49-F238E27FC236}">
                <a16:creationId xmlns:a16="http://schemas.microsoft.com/office/drawing/2014/main" id="{46F74B64-C523-4F31-8073-37F1C1790B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1"/>
          <a:stretch/>
        </p:blipFill>
        <p:spPr bwMode="auto">
          <a:xfrm>
            <a:off x="1917950" y="272722"/>
            <a:ext cx="9260332" cy="4696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6745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ED169-5B85-4758-B7F4-8B74F5EB7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CONDUCTA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3A7FBB-F0A6-4364-BE71-0465C9C86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3200" dirty="0"/>
              <a:t>Es la expresión de las </a:t>
            </a:r>
            <a:r>
              <a:rPr lang="es-E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particularidades de los sujetos</a:t>
            </a:r>
            <a:r>
              <a:rPr lang="es-ES" sz="3200" dirty="0"/>
              <a:t>, es decir la manifestación de la </a:t>
            </a:r>
            <a:r>
              <a:rPr lang="es-E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personalidad</a:t>
            </a:r>
            <a:r>
              <a:rPr lang="es-ES" sz="3200" dirty="0"/>
              <a:t>. </a:t>
            </a:r>
          </a:p>
          <a:p>
            <a:r>
              <a:rPr lang="es-MX" sz="3200" dirty="0"/>
              <a:t>Puede ser consciente o inconsciente, voluntario o involuntario</a:t>
            </a:r>
          </a:p>
          <a:p>
            <a:endParaRPr lang="es-MX" dirty="0"/>
          </a:p>
        </p:txBody>
      </p:sp>
      <p:pic>
        <p:nvPicPr>
          <p:cNvPr id="12290" name="Picture 2" descr="Imágenes de Conducta | Vectores, fotos de stock y PSD gratuitos">
            <a:extLst>
              <a:ext uri="{FF2B5EF4-FFF2-40B4-BE49-F238E27FC236}">
                <a16:creationId xmlns:a16="http://schemas.microsoft.com/office/drawing/2014/main" id="{F0DCF6BA-9BA5-4B75-B8F7-E416A795D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901" y="3429000"/>
            <a:ext cx="596265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375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94E7A-176D-4DC7-9517-BC202062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>
            <a:normAutofit/>
          </a:bodyPr>
          <a:lstStyle/>
          <a:p>
            <a:r>
              <a:rPr lang="es-ES" dirty="0"/>
              <a:t>3 factores que regulan la conducta: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D90E57-DE46-47AC-8035-3BFA01BFF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903" y="1253331"/>
            <a:ext cx="1148162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sz="3600" b="1" dirty="0">
                <a:highlight>
                  <a:srgbClr val="FFFF00"/>
                </a:highlight>
              </a:rPr>
              <a:t>1.-Fin </a:t>
            </a:r>
          </a:p>
          <a:p>
            <a:pPr marL="0" indent="0">
              <a:buNone/>
            </a:pPr>
            <a:r>
              <a:rPr lang="es-ES" sz="3600" dirty="0"/>
              <a:t>-Es a partir del </a:t>
            </a:r>
            <a:r>
              <a:rPr lang="es-ES" sz="3600" b="1" dirty="0"/>
              <a:t>objetivo</a:t>
            </a:r>
            <a:r>
              <a:rPr lang="es-ES" sz="3600" dirty="0"/>
              <a:t> del comportamiento que la conducta </a:t>
            </a:r>
            <a:r>
              <a:rPr lang="es-ES" sz="3600" u="sng" dirty="0"/>
              <a:t>adquiere un sentido y da lugar a una interpretación. </a:t>
            </a:r>
            <a:endParaRPr lang="es-ES" sz="3600" b="1" dirty="0"/>
          </a:p>
          <a:p>
            <a:pPr marL="0" indent="0">
              <a:buNone/>
            </a:pPr>
            <a:r>
              <a:rPr lang="es-ES" sz="3600" b="1" dirty="0">
                <a:highlight>
                  <a:srgbClr val="FFFF00"/>
                </a:highlight>
              </a:rPr>
              <a:t>2.- Motivación</a:t>
            </a:r>
          </a:p>
          <a:p>
            <a:pPr marL="0" indent="0">
              <a:buNone/>
            </a:pPr>
            <a:r>
              <a:rPr lang="es-E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-L</a:t>
            </a:r>
            <a:r>
              <a:rPr lang="es-E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conducta posee algo que la moviliza</a:t>
            </a:r>
          </a:p>
          <a:p>
            <a:pPr marL="0" indent="0">
              <a:buNone/>
            </a:pPr>
            <a:r>
              <a:rPr lang="es-E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3.-Causalidad</a:t>
            </a:r>
          </a:p>
          <a:p>
            <a:pPr marL="0" indent="0">
              <a:buNone/>
            </a:pPr>
            <a:r>
              <a:rPr lang="es-ES" sz="3600" dirty="0"/>
              <a:t>Si es debido a los elementos de la sociedad, el ambiente, o los elementos biológicos, etc.</a:t>
            </a:r>
            <a:endParaRPr lang="es-MX" sz="3600" dirty="0"/>
          </a:p>
        </p:txBody>
      </p:sp>
    </p:spTree>
    <p:extLst>
      <p:ext uri="{BB962C8B-B14F-4D97-AF65-F5344CB8AC3E}">
        <p14:creationId xmlns:p14="http://schemas.microsoft.com/office/powerpoint/2010/main" val="2232057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9A8F8-9E58-4ADE-A5F4-F10E48D9E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45" y="18255"/>
            <a:ext cx="10515600" cy="1325563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+mn-lt"/>
              </a:rPr>
              <a:t>Elementos del ambiente</a:t>
            </a:r>
            <a:endParaRPr lang="es-MX" sz="4000" dirty="0">
              <a:latin typeface="+mn-l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E0E37D-97D2-4BF8-B503-DF5803AD5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891" y="1253331"/>
            <a:ext cx="10515600" cy="1499701"/>
          </a:xfrm>
        </p:spPr>
        <p:txBody>
          <a:bodyPr>
            <a:normAutofit/>
          </a:bodyPr>
          <a:lstStyle/>
          <a:p>
            <a:r>
              <a:rPr lang="es-ES" dirty="0"/>
              <a:t>En el primer caso se hace referencia al </a:t>
            </a:r>
            <a:r>
              <a:rPr lang="es-ES" b="1" dirty="0"/>
              <a:t>medio en el que el sujeto se encuentra inmerso</a:t>
            </a:r>
            <a:r>
              <a:rPr lang="es-ES" dirty="0"/>
              <a:t>, tanto en relación con el ambiente </a:t>
            </a:r>
            <a:r>
              <a:rPr lang="es-ES" b="1" dirty="0">
                <a:solidFill>
                  <a:schemeClr val="tx1"/>
                </a:solidFill>
              </a:rPr>
              <a:t>físico</a:t>
            </a:r>
            <a:r>
              <a:rPr lang="es-ES" dirty="0"/>
              <a:t>, como </a:t>
            </a:r>
            <a:r>
              <a:rPr lang="es-ES" b="1" dirty="0">
                <a:solidFill>
                  <a:schemeClr val="tx1"/>
                </a:solidFill>
              </a:rPr>
              <a:t>social</a:t>
            </a:r>
            <a:r>
              <a:rPr lang="es-ES" dirty="0"/>
              <a:t>, incluyendo las instituciones que lo conforman. 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4805A11-E7CC-4697-B3F8-ED4CE1824D1D}"/>
              </a:ext>
            </a:extLst>
          </p:cNvPr>
          <p:cNvSpPr txBox="1">
            <a:spLocks/>
          </p:cNvSpPr>
          <p:nvPr/>
        </p:nvSpPr>
        <p:spPr>
          <a:xfrm>
            <a:off x="218768" y="25128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>
                <a:latin typeface="+mn-lt"/>
              </a:rPr>
              <a:t>Elementos biológicos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ADEF5AB-4ADF-49C7-AE29-9ADC81C5B55E}"/>
              </a:ext>
            </a:extLst>
          </p:cNvPr>
          <p:cNvSpPr txBox="1"/>
          <p:nvPr/>
        </p:nvSpPr>
        <p:spPr>
          <a:xfrm>
            <a:off x="779206" y="3598146"/>
            <a:ext cx="1002644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Vinculado con las cuestiones </a:t>
            </a:r>
            <a:r>
              <a:rPr lang="es-ES" sz="2800" b="1" dirty="0">
                <a:solidFill>
                  <a:schemeClr val="tx1"/>
                </a:solidFill>
              </a:rPr>
              <a:t>genéticas</a:t>
            </a:r>
            <a:r>
              <a:rPr lang="es-ES" sz="2800" dirty="0"/>
              <a:t> que son determinantes en el proceso biológico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Es por ello que la </a:t>
            </a:r>
            <a:r>
              <a:rPr lang="es-ES" sz="2800" b="1" dirty="0">
                <a:solidFill>
                  <a:schemeClr val="tx1"/>
                </a:solidFill>
              </a:rPr>
              <a:t>base de la conducta humana se relaciona tanto con la parte</a:t>
            </a:r>
            <a:r>
              <a:rPr lang="es-ES" sz="2800" dirty="0"/>
              <a:t> </a:t>
            </a:r>
            <a:r>
              <a:rPr lang="es-E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psicológica</a:t>
            </a:r>
            <a:r>
              <a:rPr lang="es-ES" sz="2800" dirty="0"/>
              <a:t> como con la </a:t>
            </a:r>
            <a:r>
              <a:rPr lang="es-E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fisiológica</a:t>
            </a:r>
            <a:r>
              <a:rPr lang="es-ES" sz="2800" dirty="0"/>
              <a:t> de las personas, de manera complementaria. </a:t>
            </a:r>
            <a:endParaRPr lang="es-MX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93362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F57D0-6D08-421E-B694-656BFD3D3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8323"/>
            <a:ext cx="10515600" cy="677965"/>
          </a:xfrm>
        </p:spPr>
        <p:txBody>
          <a:bodyPr>
            <a:normAutofit fontScale="90000"/>
          </a:bodyPr>
          <a:lstStyle/>
          <a:p>
            <a:r>
              <a:rPr lang="es-ES" dirty="0"/>
              <a:t>Tipos de conductas en psicología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1C7D4E-FCBC-45C0-90C3-7676CE14A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05785"/>
            <a:ext cx="12054348" cy="5992761"/>
          </a:xfrm>
        </p:spPr>
        <p:txBody>
          <a:bodyPr>
            <a:normAutofit fontScale="85000" lnSpcReduction="20000"/>
          </a:bodyPr>
          <a:lstStyle/>
          <a:p>
            <a:pPr algn="l"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Innata</a:t>
            </a:r>
            <a:br>
              <a:rPr lang="es-ES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dirty="0">
                <a:solidFill>
                  <a:srgbClr val="000000"/>
                </a:solidFill>
                <a:latin typeface="inherit"/>
              </a:rPr>
              <a:t>R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efleja el ser humano y son naturales, es decir nadie nos las enseña, un ejemplo sería mamar en el caso de los </a:t>
            </a:r>
            <a:r>
              <a:rPr lang="es-ES" b="1" i="0" dirty="0">
                <a:solidFill>
                  <a:srgbClr val="000000"/>
                </a:solidFill>
                <a:effectLst/>
                <a:latin typeface="inherit"/>
              </a:rPr>
              <a:t>neonatos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.</a:t>
            </a:r>
            <a:endParaRPr lang="es-ES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Aprendida</a:t>
            </a:r>
            <a:br>
              <a:rPr lang="es-ES" b="1" i="0" dirty="0">
                <a:solidFill>
                  <a:srgbClr val="993366"/>
                </a:solidFill>
                <a:effectLst/>
                <a:latin typeface="inherit"/>
              </a:rPr>
            </a:b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Son conductas que se </a:t>
            </a:r>
            <a:r>
              <a:rPr lang="es-ES" b="1" i="0" dirty="0">
                <a:solidFill>
                  <a:srgbClr val="000000"/>
                </a:solidFill>
                <a:effectLst/>
                <a:latin typeface="inherit"/>
              </a:rPr>
              <a:t>adquieren a lo largo de la vida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, pueden ser trasmitidas por observación, comportamiento o como acto reflejo, o bien adquirirse por experiencia propia.</a:t>
            </a:r>
            <a:r>
              <a:rPr lang="es-ES" dirty="0">
                <a:solidFill>
                  <a:srgbClr val="000000"/>
                </a:solidFill>
                <a:latin typeface="inherit"/>
              </a:rPr>
              <a:t> </a:t>
            </a:r>
          </a:p>
          <a:p>
            <a:pPr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Observable</a:t>
            </a:r>
            <a:br>
              <a:rPr lang="es-ES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Este tipo de conducta, la psicológica lo </a:t>
            </a:r>
            <a:r>
              <a:rPr lang="es-ES" b="1" i="0" dirty="0">
                <a:solidFill>
                  <a:srgbClr val="000000"/>
                </a:solidFill>
                <a:effectLst/>
                <a:latin typeface="inherit"/>
              </a:rPr>
              <a:t>relaciona con el medio ambiente 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que rodea al individuo y son físicamente observables.</a:t>
            </a:r>
            <a:endParaRPr lang="es-ES" dirty="0">
              <a:solidFill>
                <a:srgbClr val="000000"/>
              </a:solidFill>
              <a:latin typeface="inherit"/>
            </a:endParaRPr>
          </a:p>
          <a:p>
            <a:pPr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Latente</a:t>
            </a:r>
            <a:br>
              <a:rPr lang="es-ES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Son aquellas conductas mentales que tiene el ser humano, es decir no son observables pero existen, </a:t>
            </a:r>
            <a:r>
              <a:rPr lang="es-ES" b="1" i="0" dirty="0">
                <a:solidFill>
                  <a:srgbClr val="000000"/>
                </a:solidFill>
                <a:effectLst/>
                <a:latin typeface="inherit"/>
              </a:rPr>
              <a:t>tal como soñar, imaginar, pensar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.</a:t>
            </a:r>
            <a:endParaRPr lang="es-ES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algn="l"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Voluntarias</a:t>
            </a:r>
            <a:br>
              <a:rPr lang="es-ES" b="1" i="0" dirty="0">
                <a:solidFill>
                  <a:srgbClr val="993366"/>
                </a:solidFill>
                <a:effectLst/>
                <a:latin typeface="inherit"/>
              </a:rPr>
            </a:b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Ese tipo de comportamiento es realizado de manera consiente, es decir, la persona sabe que las hace por el las crea como una voluntad propia.</a:t>
            </a:r>
            <a:endParaRPr lang="es-ES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algn="l" fontAlgn="base"/>
            <a:r>
              <a:rPr lang="es-ES" b="1" i="0" dirty="0">
                <a:solidFill>
                  <a:srgbClr val="993366"/>
                </a:solidFill>
                <a:effectLst/>
                <a:latin typeface="inherit"/>
              </a:rPr>
              <a:t>Involuntarias</a:t>
            </a:r>
            <a:br>
              <a:rPr lang="es-ES" b="1" i="0" dirty="0">
                <a:solidFill>
                  <a:srgbClr val="993366"/>
                </a:solidFill>
                <a:effectLst/>
                <a:latin typeface="inherit"/>
              </a:rPr>
            </a:b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Son conductas reflejo que el ser humano las hace involuntariamente, tal como </a:t>
            </a:r>
            <a:r>
              <a:rPr lang="es-ES" b="1" i="0" dirty="0">
                <a:solidFill>
                  <a:srgbClr val="000000"/>
                </a:solidFill>
                <a:effectLst/>
                <a:latin typeface="inherit"/>
              </a:rPr>
              <a:t>respirar, tragar,</a:t>
            </a:r>
            <a:r>
              <a:rPr lang="es-ES" b="0" i="0" dirty="0">
                <a:solidFill>
                  <a:srgbClr val="000000"/>
                </a:solidFill>
                <a:effectLst/>
                <a:latin typeface="inherit"/>
              </a:rPr>
              <a:t> incluso retirar la mano si sentimos cerca el fuego </a:t>
            </a:r>
            <a:endParaRPr lang="es-ES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2094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140BD1C-E2B9-4B01-99C3-2208ED8BAB9E}"/>
              </a:ext>
            </a:extLst>
          </p:cNvPr>
          <p:cNvSpPr txBox="1"/>
          <p:nvPr/>
        </p:nvSpPr>
        <p:spPr>
          <a:xfrm>
            <a:off x="147483" y="622188"/>
            <a:ext cx="1189703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Adaptativas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dirty="0">
                <a:solidFill>
                  <a:srgbClr val="000000"/>
                </a:solidFill>
                <a:latin typeface="inherit"/>
              </a:rPr>
              <a:t>E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ste comportamiento permite al ser humano adaptarse a su entorno del momento, para facilitar su vida.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Desadaptativas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dirty="0">
                <a:solidFill>
                  <a:srgbClr val="000000"/>
                </a:solidFill>
                <a:latin typeface="inherit"/>
              </a:rPr>
              <a:t>C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onllevan sufrimiento por una difícil adaptación al medio que rodea al sujeto, por lo cual es recomendable modificarla.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Pasivas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Son aquellas acciones que ayudan a adaptarse tanto al medio que nos rodea y así mismo ayuda a  tener una mejor relación con otros miembros de la sociedad.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Agresivas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Este tipo de conducta es reflejada en la gratificación de las propias necesidades ante la de los demás, en algunos casos es considerada como violencia.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40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F0F7A58-2A61-44F7-9DBE-784B3E4A406F}"/>
              </a:ext>
            </a:extLst>
          </p:cNvPr>
          <p:cNvSpPr txBox="1"/>
          <p:nvPr/>
        </p:nvSpPr>
        <p:spPr>
          <a:xfrm>
            <a:off x="422788" y="815340"/>
            <a:ext cx="1089414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Asertivas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Aquí las personas defienden </a:t>
            </a:r>
            <a: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  <a:t>sus puntos de vista y también sus intereses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, sin embargo, se puede llegar a un punto medio entre los demás, pues en </a:t>
            </a:r>
            <a:r>
              <a:rPr lang="es-ES" sz="2400" b="0" i="1" dirty="0">
                <a:solidFill>
                  <a:srgbClr val="000000"/>
                </a:solidFill>
                <a:effectLst/>
                <a:latin typeface="inherit"/>
              </a:rPr>
              <a:t>psicología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 es el equilibrio entre lo agresivo y lo pasivo.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Condicionada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Es una </a:t>
            </a:r>
            <a: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  <a:t>respuesta ante cierto estimulo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, es decir, la consecuencia de ciertas acciones previas, muchos </a:t>
            </a:r>
            <a:r>
              <a:rPr lang="es-ES" sz="2400" b="0" i="0" u="none" strike="noStrike" dirty="0">
                <a:solidFill>
                  <a:srgbClr val="800080"/>
                </a:solidFill>
                <a:effectLst/>
                <a:latin typeface="inherit"/>
                <a:hlinkClick r:id="rId2"/>
              </a:rPr>
              <a:t>psicólogos</a:t>
            </a:r>
            <a:r>
              <a:rPr lang="es-ES" sz="2400" b="0" i="0" dirty="0">
                <a:solidFill>
                  <a:srgbClr val="800080"/>
                </a:solidFill>
                <a:effectLst/>
                <a:latin typeface="inherit"/>
              </a:rPr>
              <a:t> 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la ubican bajo el nombre de respuesta condicionada.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No condicionada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Las personas la realizan de manera innata, es decir, son respuestas naturales del comportamiento ante cierto estimulo.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s-ES" sz="2400" b="1" i="0" dirty="0">
                <a:solidFill>
                  <a:srgbClr val="993366"/>
                </a:solidFill>
                <a:effectLst/>
                <a:latin typeface="inherit"/>
              </a:rPr>
              <a:t>Operante</a:t>
            </a:r>
            <a:br>
              <a:rPr lang="es-ES" sz="2400" b="1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Este tipo de acciones para la </a:t>
            </a:r>
            <a:r>
              <a:rPr lang="es-ES" sz="2400" b="0" i="1" u="none" strike="noStrike" dirty="0">
                <a:solidFill>
                  <a:srgbClr val="800080"/>
                </a:solidFill>
                <a:effectLst/>
                <a:latin typeface="inherit"/>
                <a:hlinkClick r:id="rId3"/>
              </a:rPr>
              <a:t>psicología</a:t>
            </a:r>
            <a:r>
              <a:rPr lang="es-ES" sz="2400" b="0" i="0" u="none" strike="noStrike" dirty="0">
                <a:solidFill>
                  <a:srgbClr val="800080"/>
                </a:solidFill>
                <a:effectLst/>
                <a:latin typeface="inherit"/>
                <a:hlinkClick r:id="rId3"/>
              </a:rPr>
              <a:t> </a:t>
            </a:r>
            <a:r>
              <a:rPr lang="es-ES" sz="2400" b="0" i="0" dirty="0">
                <a:solidFill>
                  <a:srgbClr val="000000"/>
                </a:solidFill>
                <a:effectLst/>
                <a:latin typeface="inherit"/>
              </a:rPr>
              <a:t>se relacionan con el objetivo de obtener un fin determinado, incluso alguna meta específica.</a:t>
            </a:r>
            <a:endParaRPr lang="es-ES" sz="2400" b="0" i="0" dirty="0">
              <a:solidFill>
                <a:srgbClr val="7A7A7A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89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s sistemas cognitivos en el futuro del mundo laboral | RH PAE News">
            <a:extLst>
              <a:ext uri="{FF2B5EF4-FFF2-40B4-BE49-F238E27FC236}">
                <a16:creationId xmlns:a16="http://schemas.microsoft.com/office/drawing/2014/main" id="{56D50C26-0BD0-4331-8355-3AC46D2C7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517" y="3429000"/>
            <a:ext cx="6608190" cy="330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E7AFADA-0DB3-467A-B6E9-A66410155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/>
              <a:t>Cognición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8DED65-32D1-472E-B804-C8C354C1D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0688"/>
            <a:ext cx="10722932" cy="4351338"/>
          </a:xfrm>
        </p:spPr>
        <p:txBody>
          <a:bodyPr/>
          <a:lstStyle/>
          <a:p>
            <a:r>
              <a:rPr lang="es-ES" dirty="0"/>
              <a:t>Es la facultad de un ser vivo para procesar información a partir de la </a:t>
            </a:r>
            <a:r>
              <a:rPr lang="es-ES" b="1" dirty="0">
                <a:solidFill>
                  <a:srgbClr val="FF0000"/>
                </a:solidFill>
              </a:rPr>
              <a:t>percepción</a:t>
            </a:r>
            <a:r>
              <a:rPr lang="es-ES" dirty="0"/>
              <a:t>, el conocimiento adquirido (</a:t>
            </a:r>
            <a:r>
              <a:rPr lang="es-ES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experiencia</a:t>
            </a:r>
            <a:r>
              <a:rPr lang="es-ES" dirty="0"/>
              <a:t>) y características subjetivas que </a:t>
            </a:r>
            <a:r>
              <a:rPr lang="es-ES" u="sng" dirty="0"/>
              <a:t>permiten valorar la información</a:t>
            </a:r>
            <a:r>
              <a:rPr lang="es-ES" dirty="0"/>
              <a:t>.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5391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5256A-C2B9-436E-832D-19D2A3997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Cognición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0983EA-4893-42A3-A580-1DAA9249B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dirty="0"/>
              <a:t>Consiste en procesos tales como:</a:t>
            </a:r>
          </a:p>
          <a:p>
            <a:pPr marL="0" indent="0" algn="just">
              <a:buNone/>
            </a:pPr>
            <a:r>
              <a:rPr lang="es-ES" dirty="0"/>
              <a:t>el </a:t>
            </a:r>
            <a:r>
              <a:rPr lang="es-ES" b="1" dirty="0">
                <a:solidFill>
                  <a:schemeClr val="tx1"/>
                </a:solidFill>
              </a:rPr>
              <a:t>aprendizaje</a:t>
            </a:r>
            <a:r>
              <a:rPr lang="es-ES" dirty="0"/>
              <a:t>, el </a:t>
            </a:r>
            <a:r>
              <a:rPr lang="es-ES" b="1" dirty="0">
                <a:solidFill>
                  <a:schemeClr val="tx1"/>
                </a:solidFill>
              </a:rPr>
              <a:t>razonamiento</a:t>
            </a:r>
            <a:r>
              <a:rPr lang="es-ES" dirty="0"/>
              <a:t>, la </a:t>
            </a:r>
            <a:r>
              <a:rPr lang="es-ES" b="1" dirty="0">
                <a:solidFill>
                  <a:schemeClr val="tx1"/>
                </a:solidFill>
              </a:rPr>
              <a:t>atención</a:t>
            </a:r>
            <a:r>
              <a:rPr lang="es-ES" dirty="0"/>
              <a:t>, la </a:t>
            </a:r>
            <a:r>
              <a:rPr lang="es-ES" b="1" dirty="0">
                <a:solidFill>
                  <a:schemeClr val="tx1"/>
                </a:solidFill>
              </a:rPr>
              <a:t>memoria</a:t>
            </a:r>
            <a:r>
              <a:rPr lang="es-ES" dirty="0"/>
              <a:t>, la </a:t>
            </a:r>
            <a:r>
              <a:rPr lang="es-ES" b="1" dirty="0">
                <a:solidFill>
                  <a:schemeClr val="tx1"/>
                </a:solidFill>
              </a:rPr>
              <a:t>resolución</a:t>
            </a:r>
            <a:r>
              <a:rPr lang="es-ES" dirty="0"/>
              <a:t> de </a:t>
            </a:r>
            <a:r>
              <a:rPr lang="es-ES" b="1" dirty="0">
                <a:solidFill>
                  <a:schemeClr val="tx1"/>
                </a:solidFill>
              </a:rPr>
              <a:t>problemas</a:t>
            </a:r>
            <a:r>
              <a:rPr lang="es-ES" dirty="0"/>
              <a:t>, la toma de </a:t>
            </a:r>
            <a:r>
              <a:rPr lang="es-ES" b="1" dirty="0">
                <a:solidFill>
                  <a:schemeClr val="tx1"/>
                </a:solidFill>
              </a:rPr>
              <a:t>decisiones</a:t>
            </a:r>
            <a:r>
              <a:rPr lang="es-ES" dirty="0"/>
              <a:t>, los </a:t>
            </a:r>
            <a:r>
              <a:rPr lang="es-ES" b="1" dirty="0">
                <a:solidFill>
                  <a:schemeClr val="tx1"/>
                </a:solidFill>
              </a:rPr>
              <a:t>sentimientos</a:t>
            </a:r>
            <a:r>
              <a:rPr lang="es-ES" dirty="0"/>
              <a:t>. </a:t>
            </a:r>
            <a:endParaRPr lang="es-MX" dirty="0"/>
          </a:p>
        </p:txBody>
      </p:sp>
      <p:pic>
        <p:nvPicPr>
          <p:cNvPr id="2050" name="Picture 2" descr="El curso de cognición y funcionamiento en pacientes con un riesg |  Psiquiatria.com">
            <a:extLst>
              <a:ext uri="{FF2B5EF4-FFF2-40B4-BE49-F238E27FC236}">
                <a16:creationId xmlns:a16="http://schemas.microsoft.com/office/drawing/2014/main" id="{27EA28F8-31ED-4A1C-92E4-A20FCE394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995" y="3777252"/>
            <a:ext cx="5705475" cy="284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76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E44B50-C5C0-4DEC-AA63-883795155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8213"/>
            <a:ext cx="4952999" cy="2247616"/>
          </a:xfrm>
        </p:spPr>
        <p:txBody>
          <a:bodyPr>
            <a:normAutofit/>
          </a:bodyPr>
          <a:lstStyle/>
          <a:p>
            <a:r>
              <a:rPr lang="es-MX" sz="4800" dirty="0"/>
              <a:t>Aprendizaje</a:t>
            </a:r>
          </a:p>
        </p:txBody>
      </p:sp>
      <p:sp>
        <p:nvSpPr>
          <p:cNvPr id="5140" name="Marcador de contenido 2">
            <a:extLst>
              <a:ext uri="{FF2B5EF4-FFF2-40B4-BE49-F238E27FC236}">
                <a16:creationId xmlns:a16="http://schemas.microsoft.com/office/drawing/2014/main" id="{DA615115-C9CF-4B5E-9547-9FDA70301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25" y="1965894"/>
            <a:ext cx="5715348" cy="448406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sz="3600" dirty="0"/>
              <a:t> Proceso mediante el cual el ser humano </a:t>
            </a:r>
            <a:r>
              <a:rPr lang="es-ES" sz="3600" b="1" dirty="0"/>
              <a:t>modifica</a:t>
            </a:r>
            <a:r>
              <a:rPr lang="es-ES" sz="3600" dirty="0"/>
              <a:t> y </a:t>
            </a:r>
            <a:r>
              <a:rPr lang="es-ES" sz="3600" b="1" dirty="0"/>
              <a:t>adquiere</a:t>
            </a:r>
            <a:r>
              <a:rPr lang="es-ES" sz="3600" dirty="0"/>
              <a:t> aquellas habilidades, destrezas, conocimientos, conductas o valores necesarios para su desarrollo personal y sobrevivencia </a:t>
            </a:r>
          </a:p>
        </p:txBody>
      </p:sp>
      <p:pic>
        <p:nvPicPr>
          <p:cNvPr id="5122" name="Picture 2" descr="Neurociencia: ¿cómo se transforma la información en conocimiento? - Elige  Educar">
            <a:extLst>
              <a:ext uri="{FF2B5EF4-FFF2-40B4-BE49-F238E27FC236}">
                <a16:creationId xmlns:a16="http://schemas.microsoft.com/office/drawing/2014/main" id="{A711DD7C-D638-45B1-B14F-A425F9801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3" r="15714" b="-2"/>
          <a:stretch/>
        </p:blipFill>
        <p:spPr bwMode="auto"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969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69DEC8-8114-4B51-A5F6-E03E66E05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75" y="72906"/>
            <a:ext cx="4419600" cy="2240735"/>
          </a:xfrm>
        </p:spPr>
        <p:txBody>
          <a:bodyPr>
            <a:normAutofit/>
          </a:bodyPr>
          <a:lstStyle/>
          <a:p>
            <a:r>
              <a:rPr lang="es-MX" sz="4800" dirty="0"/>
              <a:t>Memoria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04237A-E873-4631-B1B8-46A277929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375" y="1711335"/>
            <a:ext cx="4685070" cy="4895942"/>
          </a:xfrm>
        </p:spPr>
        <p:txBody>
          <a:bodyPr>
            <a:noAutofit/>
          </a:bodyPr>
          <a:lstStyle/>
          <a:p>
            <a:r>
              <a:rPr lang="es-ES" sz="3600" dirty="0"/>
              <a:t> Es la capacidad mental que posibilita a un sujeto </a:t>
            </a:r>
            <a:r>
              <a:rPr lang="es-ES" sz="3600" b="1" dirty="0"/>
              <a:t>registrar</a:t>
            </a:r>
            <a:r>
              <a:rPr lang="es-ES" sz="3600" dirty="0"/>
              <a:t>, </a:t>
            </a:r>
            <a:r>
              <a:rPr lang="es-ES" sz="3600" b="1" dirty="0"/>
              <a:t>almacenar</a:t>
            </a:r>
            <a:r>
              <a:rPr lang="es-ES" sz="3600" dirty="0"/>
              <a:t> y </a:t>
            </a:r>
            <a:r>
              <a:rPr lang="es-ES" sz="3600" b="1" dirty="0"/>
              <a:t>evocar</a:t>
            </a:r>
            <a:r>
              <a:rPr lang="es-ES" sz="3600" dirty="0"/>
              <a:t> las experiencias (ideas, imágenes, acontecimientos, sentimientos, etc.).</a:t>
            </a:r>
            <a:endParaRPr lang="es-MX" sz="3600" dirty="0"/>
          </a:p>
        </p:txBody>
      </p:sp>
      <p:pic>
        <p:nvPicPr>
          <p:cNvPr id="6147" name="Picture 3" descr="Mala memoria o falta de atención? | UNAM Global">
            <a:extLst>
              <a:ext uri="{FF2B5EF4-FFF2-40B4-BE49-F238E27FC236}">
                <a16:creationId xmlns:a16="http://schemas.microsoft.com/office/drawing/2014/main" id="{9D2C9BF9-3DEF-4BA0-A68E-FA9515CB1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03767" y="1592044"/>
            <a:ext cx="6795701" cy="382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64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BBFB27-AE16-40B8-9EF6-F3253206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79" y="148504"/>
            <a:ext cx="4419600" cy="2240735"/>
          </a:xfrm>
        </p:spPr>
        <p:txBody>
          <a:bodyPr>
            <a:normAutofit/>
          </a:bodyPr>
          <a:lstStyle/>
          <a:p>
            <a:r>
              <a:rPr lang="es-MX" dirty="0"/>
              <a:t>Razonamiento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2FFDF5-AF92-489A-A054-67786AAC3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879" y="1838633"/>
            <a:ext cx="4517922" cy="4435694"/>
          </a:xfrm>
        </p:spPr>
        <p:txBody>
          <a:bodyPr>
            <a:noAutofit/>
          </a:bodyPr>
          <a:lstStyle/>
          <a:p>
            <a:r>
              <a:rPr lang="es-ES" sz="3200" dirty="0"/>
              <a:t>La facultad que permite </a:t>
            </a:r>
            <a:r>
              <a:rPr lang="es-ES" sz="3200" b="1" dirty="0"/>
              <a:t>resolver problemas</a:t>
            </a:r>
            <a:r>
              <a:rPr lang="es-ES" sz="3200" dirty="0"/>
              <a:t>, extraer </a:t>
            </a:r>
            <a:r>
              <a:rPr lang="es-ES" sz="3200" b="1" dirty="0"/>
              <a:t>conclusiones</a:t>
            </a:r>
            <a:r>
              <a:rPr lang="es-ES" sz="3200" dirty="0"/>
              <a:t> y </a:t>
            </a:r>
            <a:r>
              <a:rPr lang="es-ES" sz="3200" b="1" dirty="0"/>
              <a:t>aprender</a:t>
            </a:r>
            <a:r>
              <a:rPr lang="es-ES" sz="3200" dirty="0"/>
              <a:t> de manera consciente de los hechos, </a:t>
            </a:r>
            <a:r>
              <a:rPr lang="es-ES" sz="3200" u="sng" dirty="0">
                <a:highlight>
                  <a:srgbClr val="FFFF00"/>
                </a:highlight>
              </a:rPr>
              <a:t>estableciendo conexiones </a:t>
            </a:r>
            <a:r>
              <a:rPr lang="es-ES" sz="3200" dirty="0"/>
              <a:t>causales y lógicas necesarias entre ellos.</a:t>
            </a:r>
            <a:endParaRPr lang="es-MX" sz="3200" dirty="0"/>
          </a:p>
        </p:txBody>
      </p:sp>
      <p:pic>
        <p:nvPicPr>
          <p:cNvPr id="4098" name="Picture 2" descr="Qué es Razonamiento? » Su Definición y Significado [2021]">
            <a:extLst>
              <a:ext uri="{FF2B5EF4-FFF2-40B4-BE49-F238E27FC236}">
                <a16:creationId xmlns:a16="http://schemas.microsoft.com/office/drawing/2014/main" id="{6D4FFDE3-BFA5-41E4-9498-E2E0DB8F8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03767" y="1235269"/>
            <a:ext cx="6795701" cy="4536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49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549,297 Atencion Imágenes y Fotos - 123RF">
            <a:extLst>
              <a:ext uri="{FF2B5EF4-FFF2-40B4-BE49-F238E27FC236}">
                <a16:creationId xmlns:a16="http://schemas.microsoft.com/office/drawing/2014/main" id="{659B8A08-419B-4494-BB7A-CF30EC0B08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" r="5337" b="2"/>
          <a:stretch/>
        </p:blipFill>
        <p:spPr bwMode="auto">
          <a:xfrm>
            <a:off x="6075730" y="-3440"/>
            <a:ext cx="6129239" cy="6861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8BC39B-70FA-49F3-B189-B6B91074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-3440"/>
            <a:ext cx="4952999" cy="2247616"/>
          </a:xfrm>
        </p:spPr>
        <p:txBody>
          <a:bodyPr>
            <a:normAutofit/>
          </a:bodyPr>
          <a:lstStyle/>
          <a:p>
            <a:r>
              <a:rPr lang="es-MX" sz="4800" dirty="0"/>
              <a:t>Atención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BD36CC-E82B-45AF-98FE-4B0F2F99E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477" y="1543665"/>
            <a:ext cx="6784257" cy="520126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dirty="0"/>
              <a:t>La atención es el </a:t>
            </a:r>
            <a:r>
              <a:rPr lang="es-ES" b="1" dirty="0">
                <a:solidFill>
                  <a:schemeClr val="tx1"/>
                </a:solidFill>
              </a:rPr>
              <a:t>proceso</a:t>
            </a:r>
            <a:r>
              <a:rPr lang="es-ES" dirty="0"/>
              <a:t> por el cual podemos dirigir nuestros recursos mentales sobre algunos aspectos del medio, </a:t>
            </a:r>
            <a:r>
              <a:rPr lang="es-ES" b="1" dirty="0">
                <a:solidFill>
                  <a:schemeClr val="tx1"/>
                </a:solidFill>
              </a:rPr>
              <a:t>los más relevantes</a:t>
            </a:r>
            <a:r>
              <a:rPr lang="es-ES" dirty="0"/>
              <a:t>, o bien sobre la ejecución de determinadas acciones que consideramos </a:t>
            </a:r>
            <a:r>
              <a:rPr lang="es-ES" b="1" dirty="0">
                <a:solidFill>
                  <a:schemeClr val="tx1"/>
                </a:solidFill>
              </a:rPr>
              <a:t>más adecuadas</a:t>
            </a:r>
            <a:r>
              <a:rPr lang="es-ES" dirty="0"/>
              <a:t> entre las posibles.</a:t>
            </a:r>
          </a:p>
          <a:p>
            <a:pPr>
              <a:lnSpc>
                <a:spcPct val="100000"/>
              </a:lnSpc>
            </a:pPr>
            <a:endParaRPr lang="es-ES" dirty="0"/>
          </a:p>
          <a:p>
            <a:pPr>
              <a:lnSpc>
                <a:spcPct val="100000"/>
              </a:lnSpc>
            </a:pPr>
            <a:r>
              <a:rPr lang="es-ES" dirty="0"/>
              <a:t>Hace referencia al estado de </a:t>
            </a:r>
            <a:r>
              <a:rPr lang="es-ES" b="1" dirty="0">
                <a:solidFill>
                  <a:schemeClr val="tx1"/>
                </a:solidFill>
              </a:rPr>
              <a:t>observación</a:t>
            </a:r>
            <a:r>
              <a:rPr lang="es-ES" dirty="0"/>
              <a:t> y de alerta que nos permite </a:t>
            </a:r>
            <a:r>
              <a:rPr lang="es-ES" b="1" dirty="0">
                <a:solidFill>
                  <a:schemeClr val="tx1"/>
                </a:solidFill>
              </a:rPr>
              <a:t>tomar conciencia de lo que ocurre </a:t>
            </a:r>
            <a:r>
              <a:rPr lang="es-ES" dirty="0"/>
              <a:t>en nuestro entorno (Ballesteros, 2000).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82819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EB1DE-CC0D-4BF6-AE9F-1B9D8C38D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69" y="83574"/>
            <a:ext cx="5297128" cy="2247614"/>
          </a:xfrm>
        </p:spPr>
        <p:txBody>
          <a:bodyPr>
            <a:normAutofit/>
          </a:bodyPr>
          <a:lstStyle/>
          <a:p>
            <a:r>
              <a:rPr lang="es-MX" sz="4800" dirty="0"/>
              <a:t>Toma de decisiones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775397-9E85-4E0D-A06C-BA33A5875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513" y="1995949"/>
            <a:ext cx="4885256" cy="4404852"/>
          </a:xfrm>
        </p:spPr>
        <p:txBody>
          <a:bodyPr>
            <a:normAutofit/>
          </a:bodyPr>
          <a:lstStyle/>
          <a:p>
            <a:r>
              <a:rPr lang="es-ES" sz="3600" dirty="0"/>
              <a:t>Se caracteriza por el </a:t>
            </a:r>
            <a:r>
              <a:rPr lang="es-ES" sz="3600" b="1" dirty="0"/>
              <a:t>uso de razonamiento </a:t>
            </a:r>
            <a:r>
              <a:rPr lang="es-ES" sz="3600" dirty="0"/>
              <a:t>y </a:t>
            </a:r>
            <a:r>
              <a:rPr lang="es-ES" sz="3600" b="1" dirty="0"/>
              <a:t>pensamiento</a:t>
            </a:r>
            <a:r>
              <a:rPr lang="es-ES" sz="3600" dirty="0"/>
              <a:t> para elegir una </a:t>
            </a:r>
            <a:r>
              <a:rPr lang="es-ES" sz="3600" dirty="0">
                <a:highlight>
                  <a:srgbClr val="FFFF00"/>
                </a:highlight>
              </a:rPr>
              <a:t>alternativa de solución </a:t>
            </a:r>
            <a:r>
              <a:rPr lang="es-ES" sz="3600" dirty="0"/>
              <a:t>frente a un problema determinado</a:t>
            </a:r>
            <a:endParaRPr lang="es-MX" sz="3600" dirty="0"/>
          </a:p>
        </p:txBody>
      </p:sp>
      <p:pic>
        <p:nvPicPr>
          <p:cNvPr id="7170" name="Picture 2" descr="Toma de decisiones">
            <a:extLst>
              <a:ext uri="{FF2B5EF4-FFF2-40B4-BE49-F238E27FC236}">
                <a16:creationId xmlns:a16="http://schemas.microsoft.com/office/drawing/2014/main" id="{D3E24228-CFBB-4A3B-8AA4-BD33634BB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48" r="4052"/>
          <a:stretch/>
        </p:blipFill>
        <p:spPr bwMode="auto">
          <a:xfrm>
            <a:off x="6025896" y="457200"/>
            <a:ext cx="5879592" cy="5879592"/>
          </a:xfrm>
          <a:custGeom>
            <a:avLst/>
            <a:gdLst/>
            <a:ahLst/>
            <a:cxnLst/>
            <a:rect l="l" t="t" r="r" b="b"/>
            <a:pathLst>
              <a:path w="5777910" h="5777910">
                <a:moveTo>
                  <a:pt x="2888955" y="0"/>
                </a:moveTo>
                <a:cubicBezTo>
                  <a:pt x="4484481" y="0"/>
                  <a:pt x="5777910" y="1293429"/>
                  <a:pt x="5777910" y="2888955"/>
                </a:cubicBezTo>
                <a:cubicBezTo>
                  <a:pt x="5777910" y="4484481"/>
                  <a:pt x="4484481" y="5777910"/>
                  <a:pt x="2888955" y="5777910"/>
                </a:cubicBezTo>
                <a:cubicBezTo>
                  <a:pt x="1293429" y="5777910"/>
                  <a:pt x="0" y="4484481"/>
                  <a:pt x="0" y="2888955"/>
                </a:cubicBezTo>
                <a:cubicBezTo>
                  <a:pt x="0" y="1293429"/>
                  <a:pt x="1293429" y="0"/>
                  <a:pt x="288895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14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398</TotalTime>
  <Words>1227</Words>
  <Application>Microsoft Office PowerPoint</Application>
  <PresentationFormat>Panorámica</PresentationFormat>
  <Paragraphs>107</Paragraphs>
  <Slides>28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Gordita Bold 600</vt:lpstr>
      <vt:lpstr>Gordita Regular</vt:lpstr>
      <vt:lpstr>inherit</vt:lpstr>
      <vt:lpstr>Roboto</vt:lpstr>
      <vt:lpstr>Tema de Office</vt:lpstr>
      <vt:lpstr>Cognición Emociones  Conducta</vt:lpstr>
      <vt:lpstr>COGNICIÓN</vt:lpstr>
      <vt:lpstr>Cognición</vt:lpstr>
      <vt:lpstr>Cognición</vt:lpstr>
      <vt:lpstr>Aprendizaje</vt:lpstr>
      <vt:lpstr>Memoria</vt:lpstr>
      <vt:lpstr>Razonamiento</vt:lpstr>
      <vt:lpstr>Atención</vt:lpstr>
      <vt:lpstr>Toma de decisiones </vt:lpstr>
      <vt:lpstr>Sensación y percepción</vt:lpstr>
      <vt:lpstr>Presentación de PowerPoint</vt:lpstr>
      <vt:lpstr>EMOCIONES</vt:lpstr>
      <vt:lpstr>EMOCIONES</vt:lpstr>
      <vt:lpstr>3 funciones principales</vt:lpstr>
      <vt:lpstr>Presentación de PowerPoint</vt:lpstr>
      <vt:lpstr>Presentación de PowerPoint</vt:lpstr>
      <vt:lpstr>Presentación de PowerPoint</vt:lpstr>
      <vt:lpstr>Presentación de PowerPoint</vt:lpstr>
      <vt:lpstr>Emociones Básicas, Primarias o Innatas</vt:lpstr>
      <vt:lpstr>Presentación de PowerPoint</vt:lpstr>
      <vt:lpstr>El Sistema Límbico</vt:lpstr>
      <vt:lpstr>CONDUCTA</vt:lpstr>
      <vt:lpstr>CONDUCTA</vt:lpstr>
      <vt:lpstr>3 factores que regulan la conducta:</vt:lpstr>
      <vt:lpstr>Elementos del ambiente</vt:lpstr>
      <vt:lpstr>Tipos de conductas en psicología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Cognición, emociones y conducta</dc:title>
  <dc:creator>DAVID FERNANDEZ QUEZADA</dc:creator>
  <cp:lastModifiedBy>FERNANDEZ QUEZADA, DAVID</cp:lastModifiedBy>
  <cp:revision>39</cp:revision>
  <dcterms:created xsi:type="dcterms:W3CDTF">2021-08-22T17:30:57Z</dcterms:created>
  <dcterms:modified xsi:type="dcterms:W3CDTF">2025-02-20T16:55:49Z</dcterms:modified>
</cp:coreProperties>
</file>

<file path=docProps/thumbnail.jpeg>
</file>